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8" r:id="rId2"/>
    <p:sldId id="259" r:id="rId3"/>
    <p:sldId id="298" r:id="rId4"/>
    <p:sldId id="296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292" r:id="rId16"/>
    <p:sldId id="293" r:id="rId17"/>
    <p:sldId id="295" r:id="rId18"/>
    <p:sldId id="294" r:id="rId19"/>
    <p:sldId id="309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52EBB-7E6F-442C-8AA5-9827F84C513A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0F18EB-5B0F-49E8-AFAC-1385F1CC08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196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8EB94621-9117-458D-A28E-6CCF97876C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A10A547-E0FB-475F-B8A0-9148E821DF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/>
              <a:t>Фактически для нашей системы ЗД появляется новая ЦГ, для нее нужна новая технология работы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8231-CCDA-4A02-B172-4F50C37AEDE1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1D8ED089-C496-487A-8C03-9DCB90CF02F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163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8231-CCDA-4A02-B172-4F50C37AEDE1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ED089-C496-487A-8C03-9DCB90CF02F8}" type="slidenum">
              <a:rPr lang="ru-RU" smtClean="0"/>
              <a:t>‹#›</a:t>
            </a:fld>
            <a:endParaRPr lang="ru-R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191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8231-CCDA-4A02-B172-4F50C37AEDE1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ED089-C496-487A-8C03-9DCB90CF02F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0804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8231-CCDA-4A02-B172-4F50C37AEDE1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ED089-C496-487A-8C03-9DCB90CF02F8}" type="slidenum">
              <a:rPr lang="ru-RU" smtClean="0"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0720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8231-CCDA-4A02-B172-4F50C37AEDE1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ED089-C496-487A-8C03-9DCB90CF02F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089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8231-CCDA-4A02-B172-4F50C37AEDE1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ED089-C496-487A-8C03-9DCB90CF02F8}" type="slidenum">
              <a:rPr lang="ru-RU" smtClean="0"/>
              <a:t>‹#›</a:t>
            </a:fld>
            <a:endParaRPr lang="ru-R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5197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8231-CCDA-4A02-B172-4F50C37AEDE1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ED089-C496-487A-8C03-9DCB90CF02F8}" type="slidenum">
              <a:rPr lang="ru-RU" smtClean="0"/>
              <a:t>‹#›</a:t>
            </a:fld>
            <a:endParaRPr lang="ru-R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9342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8231-CCDA-4A02-B172-4F50C37AEDE1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ED089-C496-487A-8C03-9DCB90CF02F8}" type="slidenum">
              <a:rPr lang="ru-RU" smtClean="0"/>
              <a:t>‹#›</a:t>
            </a:fld>
            <a:endParaRPr lang="ru-R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979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8231-CCDA-4A02-B172-4F50C37AEDE1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ED089-C496-487A-8C03-9DCB90CF02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037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8231-CCDA-4A02-B172-4F50C37AEDE1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ED089-C496-487A-8C03-9DCB90CF02F8}" type="slidenum">
              <a:rPr lang="ru-RU" smtClean="0"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470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DFCF8231-CCDA-4A02-B172-4F50C37AEDE1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ED089-C496-487A-8C03-9DCB90CF02F8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077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F8231-CCDA-4A02-B172-4F50C37AEDE1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1D8ED089-C496-487A-8C03-9DCB90CF02F8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2880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3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3.png"/><Relationship Id="rId4" Type="http://schemas.openxmlformats.org/officeDocument/2006/relationships/hyperlink" Target="https://letidor.ru/psihologiya/a6-samopovrezhdeniya-zachem-sebe-vredyat-podrostki-8062.s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3.pn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3.pn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3.pn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jpeg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5" Type="http://schemas.openxmlformats.org/officeDocument/2006/relationships/image" Target="../media/image3.pn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3" descr="legge.jpg">
            <a:extLst>
              <a:ext uri="{FF2B5EF4-FFF2-40B4-BE49-F238E27FC236}">
                <a16:creationId xmlns:a16="http://schemas.microsoft.com/office/drawing/2014/main" id="{2BBB9A8C-9DD4-4AF0-9850-C435C2028C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775" y="2722561"/>
            <a:ext cx="4108450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4F8D0F34-8782-45D4-9326-3E40627E2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95" y="1115924"/>
            <a:ext cx="11283518" cy="120032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/>
              <a:t>«</a:t>
            </a:r>
            <a:r>
              <a:rPr lang="ru-RU" altLang="ru-RU" sz="2400" dirty="0"/>
              <a:t>Распознавание признаков злоупотребления неопытностью и доверчивостью несовершеннолетних детей, попыток их вовлечь в противоправную и иную антиобщественную деятельность</a:t>
            </a:r>
            <a:r>
              <a:rPr lang="ru-RU" altLang="ru-RU" sz="2400" b="1" dirty="0"/>
              <a:t>»</a:t>
            </a:r>
          </a:p>
        </p:txBody>
      </p:sp>
      <p:sp>
        <p:nvSpPr>
          <p:cNvPr id="4100" name="Text Box 6">
            <a:extLst>
              <a:ext uri="{FF2B5EF4-FFF2-40B4-BE49-F238E27FC236}">
                <a16:creationId xmlns:a16="http://schemas.microsoft.com/office/drawing/2014/main" id="{8303A7D9-331B-48D5-A17F-D8599DDF8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264" y="-144463"/>
            <a:ext cx="7489825" cy="39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/>
              <a:t>   </a:t>
            </a:r>
            <a:endParaRPr lang="ru-RU" altLang="ru-RU" sz="2000" b="1"/>
          </a:p>
        </p:txBody>
      </p:sp>
      <p:sp>
        <p:nvSpPr>
          <p:cNvPr id="4101" name="Text Box 7">
            <a:extLst>
              <a:ext uri="{FF2B5EF4-FFF2-40B4-BE49-F238E27FC236}">
                <a16:creationId xmlns:a16="http://schemas.microsoft.com/office/drawing/2014/main" id="{658CA06E-DFB7-49CD-9953-AA013F275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9" y="0"/>
            <a:ext cx="7272337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/>
              <a:t>Консультация для родителей:</a:t>
            </a:r>
          </a:p>
        </p:txBody>
      </p:sp>
      <p:sp>
        <p:nvSpPr>
          <p:cNvPr id="4102" name="Text Box 8">
            <a:extLst>
              <a:ext uri="{FF2B5EF4-FFF2-40B4-BE49-F238E27FC236}">
                <a16:creationId xmlns:a16="http://schemas.microsoft.com/office/drawing/2014/main" id="{B1573103-B81D-43D2-817C-607696195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051" y="6237288"/>
            <a:ext cx="6588125" cy="4572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2400" b="1"/>
              <a:t>Подготовила Басова И.А.</a:t>
            </a:r>
          </a:p>
        </p:txBody>
      </p:sp>
      <p:pic>
        <p:nvPicPr>
          <p:cNvPr id="2" name="Звук 1">
            <a:hlinkClick r:id="" action="ppaction://media"/>
            <a:extLst>
              <a:ext uri="{FF2B5EF4-FFF2-40B4-BE49-F238E27FC236}">
                <a16:creationId xmlns:a16="http://schemas.microsoft.com/office/drawing/2014/main" id="{C5D327C8-99AA-4CA8-8574-D146E504FA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</p:cSld>
  <p:clrMapOvr>
    <a:masterClrMapping/>
  </p:clrMapOvr>
  <p:transition spd="slow" advTm="171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 descr="самоубийства">
            <a:extLst>
              <a:ext uri="{FF2B5EF4-FFF2-40B4-BE49-F238E27FC236}">
                <a16:creationId xmlns:a16="http://schemas.microsoft.com/office/drawing/2014/main" id="{3484A7EA-DCAC-45FE-9309-5EEFC0A18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161047"/>
            <a:ext cx="885825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Звук 1">
            <a:hlinkClick r:id="" action="ppaction://media"/>
            <a:extLst>
              <a:ext uri="{FF2B5EF4-FFF2-40B4-BE49-F238E27FC236}">
                <a16:creationId xmlns:a16="http://schemas.microsoft.com/office/drawing/2014/main" id="{72563EE9-92E3-40CA-84AE-693EA363EE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69"/>
    </mc:Choice>
    <mc:Fallback>
      <p:transition spd="slow" advTm="16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>
            <a:extLst>
              <a:ext uri="{FF2B5EF4-FFF2-40B4-BE49-F238E27FC236}">
                <a16:creationId xmlns:a16="http://schemas.microsoft.com/office/drawing/2014/main" id="{E49458F5-E1CF-4A3A-8092-0388CEB1F2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51579" y="346229"/>
            <a:ext cx="9603275" cy="1507525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600" b="1" dirty="0"/>
              <a:t>Внешние признаки: когда бить тревогу</a:t>
            </a:r>
            <a:br>
              <a:rPr lang="ru-RU" altLang="ru-RU" sz="3600" b="1" dirty="0"/>
            </a:br>
            <a:endParaRPr lang="ru-RU" altLang="ru-RU" sz="3600" dirty="0"/>
          </a:p>
        </p:txBody>
      </p:sp>
      <p:sp>
        <p:nvSpPr>
          <p:cNvPr id="14339" name="Содержимое 6">
            <a:extLst>
              <a:ext uri="{FF2B5EF4-FFF2-40B4-BE49-F238E27FC236}">
                <a16:creationId xmlns:a16="http://schemas.microsoft.com/office/drawing/2014/main" id="{321E1AE7-F934-469D-87E1-8496FE18FCF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37146" y="1207363"/>
            <a:ext cx="9693611" cy="5228948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ru-RU" altLang="ru-RU" sz="2800" dirty="0"/>
              <a:t>• Необъяснимое желание похудеть, сильная критика в адрес полных людей.</a:t>
            </a:r>
          </a:p>
          <a:p>
            <a:pPr eaLnBrk="1" hangingPunct="1">
              <a:buFontTx/>
              <a:buNone/>
            </a:pPr>
            <a:r>
              <a:rPr lang="ru-RU" altLang="ru-RU" sz="2800" dirty="0"/>
              <a:t>• Увлечение кофе, ранний утренний подъем (если за подростком такого раньше не наблюдалось).</a:t>
            </a:r>
          </a:p>
          <a:p>
            <a:pPr eaLnBrk="1" hangingPunct="1">
              <a:buFontTx/>
              <a:buNone/>
            </a:pPr>
            <a:r>
              <a:rPr lang="ru-RU" altLang="ru-RU" sz="2800" dirty="0"/>
              <a:t>• Выбор черной мрачной одежды, возможно, с символами, ассоциирующимися со смертью.</a:t>
            </a:r>
          </a:p>
          <a:p>
            <a:pPr eaLnBrk="1" hangingPunct="1">
              <a:buFontTx/>
              <a:buNone/>
            </a:pPr>
            <a:r>
              <a:rPr lang="ru-RU" altLang="ru-RU" sz="2800" dirty="0"/>
              <a:t>• Внезапное изменение внешности: выбривание висков, окрашивание волос в неестественные тона.</a:t>
            </a:r>
          </a:p>
          <a:p>
            <a:pPr eaLnBrk="1" hangingPunct="1">
              <a:buFontTx/>
              <a:buNone/>
            </a:pPr>
            <a:endParaRPr lang="ru-RU" altLang="ru-RU" sz="2800" dirty="0"/>
          </a:p>
        </p:txBody>
      </p:sp>
      <p:pic>
        <p:nvPicPr>
          <p:cNvPr id="2" name="Звук 1">
            <a:hlinkClick r:id="" action="ppaction://media"/>
            <a:extLst>
              <a:ext uri="{FF2B5EF4-FFF2-40B4-BE49-F238E27FC236}">
                <a16:creationId xmlns:a16="http://schemas.microsoft.com/office/drawing/2014/main" id="{3E374A02-0156-4FC7-A436-76755EE07C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823"/>
    </mc:Choice>
    <mc:Fallback>
      <p:transition spd="slow" advTm="288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>
            <a:extLst>
              <a:ext uri="{FF2B5EF4-FFF2-40B4-BE49-F238E27FC236}">
                <a16:creationId xmlns:a16="http://schemas.microsoft.com/office/drawing/2014/main" id="{FE6AB741-E95B-4937-9B6C-0BC6879229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5363" name="Объект 2">
            <a:extLst>
              <a:ext uri="{FF2B5EF4-FFF2-40B4-BE49-F238E27FC236}">
                <a16:creationId xmlns:a16="http://schemas.microsoft.com/office/drawing/2014/main" id="{ACED4688-BD8D-4A63-8D9F-3FC901709FB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6128" y="532659"/>
            <a:ext cx="10839635" cy="6107837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ru-RU" altLang="ru-RU" sz="3200" dirty="0"/>
              <a:t>Появление на теле следов порезов, ожогов и иных признаков </a:t>
            </a:r>
            <a:r>
              <a:rPr lang="ru-RU" altLang="ru-RU" sz="3200" u="sng" dirty="0">
                <a:hlinkClick r:id="rId4"/>
              </a:rPr>
              <a:t>членовредительства</a:t>
            </a:r>
            <a:r>
              <a:rPr lang="ru-RU" altLang="ru-RU" sz="3200" dirty="0"/>
              <a:t>.</a:t>
            </a:r>
          </a:p>
          <a:p>
            <a:pPr eaLnBrk="1" hangingPunct="1">
              <a:buFontTx/>
              <a:buNone/>
            </a:pPr>
            <a:r>
              <a:rPr lang="ru-RU" altLang="ru-RU" sz="3200" dirty="0"/>
              <a:t>• Постоянная вовлеченность в виртуальный мир, увлеченная переписка в Сети (часто с малознакомыми людьми).</a:t>
            </a:r>
          </a:p>
          <a:p>
            <a:pPr eaLnBrk="1" hangingPunct="1">
              <a:buFontTx/>
              <a:buNone/>
            </a:pPr>
            <a:r>
              <a:rPr lang="ru-RU" altLang="ru-RU" sz="3200" dirty="0"/>
              <a:t>• • Закрытие доступа к девайсам, установка дополнительных паролей на домашнем компьютере, использование браузеров, предоставляющих возможность анонимного просмотра страниц.</a:t>
            </a:r>
          </a:p>
          <a:p>
            <a:pPr eaLnBrk="1" hangingPunct="1">
              <a:buFontTx/>
              <a:buNone/>
            </a:pPr>
            <a:r>
              <a:rPr lang="ru-RU" altLang="ru-RU" sz="3200" dirty="0"/>
              <a:t>• Пристрастие к мобильным приложениям с внутренними чатами.</a:t>
            </a:r>
          </a:p>
          <a:p>
            <a:endParaRPr lang="ru-RU" altLang="ru-RU" sz="2400" dirty="0"/>
          </a:p>
        </p:txBody>
      </p:sp>
      <p:pic>
        <p:nvPicPr>
          <p:cNvPr id="2" name="Звук 1">
            <a:hlinkClick r:id="" action="ppaction://media"/>
            <a:extLst>
              <a:ext uri="{FF2B5EF4-FFF2-40B4-BE49-F238E27FC236}">
                <a16:creationId xmlns:a16="http://schemas.microsoft.com/office/drawing/2014/main" id="{13D56F81-45D6-43EC-A1B1-451C2885C2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107"/>
    </mc:Choice>
    <mc:Fallback>
      <p:transition spd="slow" advTm="281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51C27C-3F6E-402A-ABB2-305778A45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826" y="152400"/>
            <a:ext cx="7921625" cy="16002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dirty="0"/>
              <a:t>Для выявления и предотвращения возможных проблем родителям</a:t>
            </a: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50E50AC6-FEB7-4140-8110-E36DA0E3C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9595" y="1233997"/>
            <a:ext cx="8158579" cy="5290630"/>
          </a:xfrm>
        </p:spPr>
        <p:txBody>
          <a:bodyPr rtlCol="0">
            <a:normAutofit lnSpcReduction="10000"/>
          </a:bodyPr>
          <a:lstStyle/>
          <a:p>
            <a:pPr>
              <a:defRPr/>
            </a:pPr>
            <a:r>
              <a:rPr lang="ru-RU" dirty="0"/>
              <a:t> </a:t>
            </a:r>
            <a:r>
              <a:rPr lang="ru-RU" sz="2800" dirty="0"/>
              <a:t>следует </a:t>
            </a:r>
            <a:r>
              <a:rPr lang="ru-RU" sz="2800" b="1" dirty="0"/>
              <a:t>интересоваться жизнью своего чада, особенно подросткового возраста, не переходя при этом к тотальному контролю; </a:t>
            </a:r>
          </a:p>
          <a:p>
            <a:pPr>
              <a:defRPr/>
            </a:pPr>
            <a:r>
              <a:rPr lang="ru-RU" sz="2800" dirty="0"/>
              <a:t> как можно больше участвовать в процессе его социализации: </a:t>
            </a:r>
            <a:r>
              <a:rPr lang="ru-RU" sz="2800" b="1" dirty="0"/>
              <a:t>посещать школу, знакомиться с друзьями и их родителями, организовывать семейный досуг, уметь быть не только воспитателем, но и надежным другом для своего ребенка;</a:t>
            </a:r>
          </a:p>
          <a:p>
            <a:pPr>
              <a:defRPr/>
            </a:pPr>
            <a:r>
              <a:rPr lang="ru-RU" sz="2800" dirty="0"/>
              <a:t>Стараться проводить много времени всей семьей;</a:t>
            </a:r>
          </a:p>
        </p:txBody>
      </p:sp>
      <p:pic>
        <p:nvPicPr>
          <p:cNvPr id="16388" name="Содержимое 4" descr="https://im0-tub-ru.yandex.net/i?id=182456ae8a644b9ee214541d0c5844c4-l&amp;n=13">
            <a:extLst>
              <a:ext uri="{FF2B5EF4-FFF2-40B4-BE49-F238E27FC236}">
                <a16:creationId xmlns:a16="http://schemas.microsoft.com/office/drawing/2014/main" id="{51233155-6D0B-4DB9-9BD6-6AE475DBF2FD}"/>
              </a:ext>
            </a:extLst>
          </p:cNvPr>
          <p:cNvPicPr>
            <a:picLocks noGrp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64605" y="1557338"/>
            <a:ext cx="3332965" cy="2189039"/>
          </a:xfrm>
        </p:spPr>
      </p:pic>
      <p:pic>
        <p:nvPicPr>
          <p:cNvPr id="4" name="Звук 3">
            <a:hlinkClick r:id="" action="ppaction://media"/>
            <a:extLst>
              <a:ext uri="{FF2B5EF4-FFF2-40B4-BE49-F238E27FC236}">
                <a16:creationId xmlns:a16="http://schemas.microsoft.com/office/drawing/2014/main" id="{49F0D140-1DF0-4491-A149-F4E10AF007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166"/>
    </mc:Choice>
    <mc:Fallback>
      <p:transition spd="slow" advTm="351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>
            <a:extLst>
              <a:ext uri="{FF2B5EF4-FFF2-40B4-BE49-F238E27FC236}">
                <a16:creationId xmlns:a16="http://schemas.microsoft.com/office/drawing/2014/main" id="{9D836CFA-B05E-4645-BAA6-7E96E122D4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7411" name="Содержимое 2">
            <a:extLst>
              <a:ext uri="{FF2B5EF4-FFF2-40B4-BE49-F238E27FC236}">
                <a16:creationId xmlns:a16="http://schemas.microsoft.com/office/drawing/2014/main" id="{322BE08A-72FF-48CF-A8B7-8FA39B75A9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27626" y="0"/>
            <a:ext cx="10438451" cy="584041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 sz="3200" b="1" dirty="0"/>
              <a:t>   </a:t>
            </a:r>
            <a:r>
              <a:rPr lang="ru-RU" altLang="ru-RU" sz="3200" b="1" dirty="0">
                <a:solidFill>
                  <a:srgbClr val="C00000"/>
                </a:solidFill>
              </a:rPr>
              <a:t>Будьте рядом с детьми, чтобы они могли обратиться к вам со своей проблемой.  Самое главное в управлении безопасностью детей в – это доверительное  живое общение с ребёнком.</a:t>
            </a:r>
            <a:endParaRPr lang="ru-RU" altLang="ru-RU" sz="3200" dirty="0">
              <a:solidFill>
                <a:srgbClr val="C00000"/>
              </a:solidFill>
            </a:endParaRPr>
          </a:p>
          <a:p>
            <a:endParaRPr lang="ru-RU" altLang="ru-RU" dirty="0"/>
          </a:p>
        </p:txBody>
      </p:sp>
      <p:pic>
        <p:nvPicPr>
          <p:cNvPr id="17412" name="Рисунок 3" descr="http://grodno-best.info/wp-content/uploads/2016/05/vsem-dovolny.jpg">
            <a:extLst>
              <a:ext uri="{FF2B5EF4-FFF2-40B4-BE49-F238E27FC236}">
                <a16:creationId xmlns:a16="http://schemas.microsoft.com/office/drawing/2014/main" id="{9AD935C0-DA3A-4F12-A0FF-E7E68B44D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446" y="2585591"/>
            <a:ext cx="6921796" cy="405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Звук 1">
            <a:hlinkClick r:id="" action="ppaction://media"/>
            <a:extLst>
              <a:ext uri="{FF2B5EF4-FFF2-40B4-BE49-F238E27FC236}">
                <a16:creationId xmlns:a16="http://schemas.microsoft.com/office/drawing/2014/main" id="{08266441-610E-4D50-B766-320AA70223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898"/>
    </mc:Choice>
    <mc:Fallback>
      <p:transition spd="slow" advTm="118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id="{9C825EB0-616B-46D8-884D-C8CF9561C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314" y="951398"/>
            <a:ext cx="10715347" cy="495520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solidFill>
                  <a:srgbClr val="C00000"/>
                </a:solidFill>
              </a:rPr>
              <a:t>Чтобы уберечь ребёнку себя  от вовлечения в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solidFill>
                  <a:srgbClr val="C00000"/>
                </a:solidFill>
              </a:rPr>
              <a:t>преступление, надо хорошо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solidFill>
                  <a:srgbClr val="C00000"/>
                </a:solidFill>
              </a:rPr>
              <a:t>знать основы законодательства нашей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solidFill>
                  <a:srgbClr val="C00000"/>
                </a:solidFill>
              </a:rPr>
              <a:t>республики,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solidFill>
                  <a:srgbClr val="C00000"/>
                </a:solidFill>
              </a:rPr>
              <a:t>быть всегда осторожными и внимательными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solidFill>
                  <a:srgbClr val="C00000"/>
                </a:solidFill>
              </a:rPr>
              <a:t>к окружающим,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solidFill>
                  <a:srgbClr val="C00000"/>
                </a:solidFill>
              </a:rPr>
              <a:t>контролировать ситуацию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solidFill>
                  <a:srgbClr val="C00000"/>
                </a:solidFill>
              </a:rPr>
              <a:t>и не спешить «за модой» -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solidFill>
                  <a:srgbClr val="C00000"/>
                </a:solidFill>
              </a:rPr>
              <a:t>принцип «поступать как взрослые»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solidFill>
                  <a:srgbClr val="C00000"/>
                </a:solidFill>
              </a:rPr>
              <a:t>не всегда верен в подростковом возрасте</a:t>
            </a:r>
            <a:r>
              <a:rPr lang="ru-RU" altLang="ru-RU" dirty="0">
                <a:solidFill>
                  <a:srgbClr val="C00000"/>
                </a:solidFill>
              </a:rPr>
              <a:t>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dirty="0"/>
          </a:p>
        </p:txBody>
      </p:sp>
      <p:pic>
        <p:nvPicPr>
          <p:cNvPr id="2" name="Звук 1">
            <a:hlinkClick r:id="" action="ppaction://media"/>
            <a:extLst>
              <a:ext uri="{FF2B5EF4-FFF2-40B4-BE49-F238E27FC236}">
                <a16:creationId xmlns:a16="http://schemas.microsoft.com/office/drawing/2014/main" id="{30052615-00E3-4B88-8E8C-B220214B23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226"/>
    </mc:Choice>
    <mc:Fallback>
      <p:transition spd="slow" advTm="202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9E941920-F84D-4DB3-9512-C1687C7E15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 sz="3600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83D382E8-32BB-4E82-A0D4-4BF16E73C5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0819" y="333376"/>
            <a:ext cx="11097087" cy="460851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altLang="ru-RU" sz="3600" dirty="0"/>
              <a:t>В УК Казахстана предусмотрена ст. 132, посвященная вовлечению несовершеннолетнего в совершение уголовного. </a:t>
            </a:r>
          </a:p>
          <a:p>
            <a:pPr>
              <a:lnSpc>
                <a:spcPct val="80000"/>
              </a:lnSpc>
            </a:pPr>
            <a:endParaRPr lang="ru-RU" altLang="ru-RU" sz="3600" dirty="0"/>
          </a:p>
          <a:p>
            <a:pPr>
              <a:lnSpc>
                <a:spcPct val="80000"/>
              </a:lnSpc>
            </a:pPr>
            <a:r>
              <a:rPr lang="ru-RU" altLang="ru-RU" sz="3600" dirty="0"/>
              <a:t>В ч. 2 указанного нормативно-правового акта содержится  признак вовлечения  «посредством использования сетей телекоммуникаций, в том числе сети Интернет».</a:t>
            </a:r>
            <a:endParaRPr lang="ru-RU" altLang="ru-RU" sz="3600" b="1" i="1" u="sng" dirty="0"/>
          </a:p>
        </p:txBody>
      </p:sp>
      <p:pic>
        <p:nvPicPr>
          <p:cNvPr id="19460" name="Picture 5" descr="Основные итоги работы нового уголовного законодательства - портал Today.kz">
            <a:extLst>
              <a:ext uri="{FF2B5EF4-FFF2-40B4-BE49-F238E27FC236}">
                <a16:creationId xmlns:a16="http://schemas.microsoft.com/office/drawing/2014/main" id="{A2388D18-2DF0-4CDC-A6F2-02A9741E8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417" y="3805130"/>
            <a:ext cx="4263437" cy="2866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Звук 1">
            <a:hlinkClick r:id="" action="ppaction://media"/>
            <a:extLst>
              <a:ext uri="{FF2B5EF4-FFF2-40B4-BE49-F238E27FC236}">
                <a16:creationId xmlns:a16="http://schemas.microsoft.com/office/drawing/2014/main" id="{7D2E299B-D4D8-4A2B-BB18-F3348C9DEB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455"/>
    </mc:Choice>
    <mc:Fallback>
      <p:transition spd="slow" advTm="214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CE43DFD-E56F-446D-8D9E-50D72413614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63750" y="404813"/>
            <a:ext cx="7416800" cy="1143000"/>
          </a:xfrm>
        </p:spPr>
        <p:txBody>
          <a:bodyPr anchor="ctr"/>
          <a:lstStyle/>
          <a:p>
            <a:pPr eaLnBrk="1" hangingPunct="1"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ПАМЯТКА   </a:t>
            </a:r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          «Как не допустить правонарушений»</a:t>
            </a:r>
          </a:p>
        </p:txBody>
      </p:sp>
      <p:cxnSp>
        <p:nvCxnSpPr>
          <p:cNvPr id="20483" name="Прямая со стрелкой 6">
            <a:extLst>
              <a:ext uri="{FF2B5EF4-FFF2-40B4-BE49-F238E27FC236}">
                <a16:creationId xmlns:a16="http://schemas.microsoft.com/office/drawing/2014/main" id="{5D88B0C7-94F5-4E19-842C-8C0BAB62C98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881188" y="1571625"/>
            <a:ext cx="8572500" cy="71438"/>
          </a:xfrm>
          <a:prstGeom prst="straightConnector1">
            <a:avLst/>
          </a:prstGeom>
          <a:noFill/>
          <a:ln w="76200" algn="ctr">
            <a:solidFill>
              <a:srgbClr val="A50021"/>
            </a:solidFill>
            <a:bevel/>
            <a:headEnd type="none" w="sm" len="sm"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84" name="Прямая соединительная линия 8">
            <a:extLst>
              <a:ext uri="{FF2B5EF4-FFF2-40B4-BE49-F238E27FC236}">
                <a16:creationId xmlns:a16="http://schemas.microsoft.com/office/drawing/2014/main" id="{F79CCA26-161E-4A5D-AA80-12127540EC97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1595438" y="1785938"/>
            <a:ext cx="5715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85" name="Прямая соединительная линия 9">
            <a:extLst>
              <a:ext uri="{FF2B5EF4-FFF2-40B4-BE49-F238E27FC236}">
                <a16:creationId xmlns:a16="http://schemas.microsoft.com/office/drawing/2014/main" id="{FF85314A-594B-4CBD-9D9D-CE972645FAB1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059907" y="3107532"/>
            <a:ext cx="3214687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86" name="Прямая соединительная линия 10">
            <a:extLst>
              <a:ext uri="{FF2B5EF4-FFF2-40B4-BE49-F238E27FC236}">
                <a16:creationId xmlns:a16="http://schemas.microsoft.com/office/drawing/2014/main" id="{56DECECF-A7A8-4FFC-8943-96C45A5D896D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525419" y="1785144"/>
            <a:ext cx="571500" cy="158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87" name="Прямая соединительная линия 11">
            <a:extLst>
              <a:ext uri="{FF2B5EF4-FFF2-40B4-BE49-F238E27FC236}">
                <a16:creationId xmlns:a16="http://schemas.microsoft.com/office/drawing/2014/main" id="{B211B55E-CC0A-4148-AA67-312B4DF018CA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9240045" y="1785145"/>
            <a:ext cx="714375" cy="1587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2" name="TextBox 18">
            <a:extLst>
              <a:ext uri="{FF2B5EF4-FFF2-40B4-BE49-F238E27FC236}">
                <a16:creationId xmlns:a16="http://schemas.microsoft.com/office/drawing/2014/main" id="{B5CFA3BA-505A-4902-843F-D28AC37FC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093" y="2000249"/>
            <a:ext cx="3240345" cy="1846659"/>
          </a:xfrm>
          <a:prstGeom prst="rect">
            <a:avLst/>
          </a:prstGeom>
          <a:blipFill dpi="0" rotWithShape="1">
            <a:blip r:embed="rId5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2400" b="1" dirty="0">
                <a:cs typeface="Times New Roman" pitchFamily="18" charset="0"/>
              </a:rPr>
              <a:t>Поступай с другими людьми так, как ты хочешь, чтобы они поступали с тобой</a:t>
            </a:r>
          </a:p>
          <a:p>
            <a:pPr eaLnBrk="1" hangingPunct="1">
              <a:defRPr/>
            </a:pPr>
            <a:endParaRPr lang="ru-RU" b="1" dirty="0">
              <a:latin typeface="Arial" charset="0"/>
            </a:endParaRPr>
          </a:p>
        </p:txBody>
      </p:sp>
      <p:sp>
        <p:nvSpPr>
          <p:cNvPr id="16393" name="TextBox 19">
            <a:extLst>
              <a:ext uri="{FF2B5EF4-FFF2-40B4-BE49-F238E27FC236}">
                <a16:creationId xmlns:a16="http://schemas.microsoft.com/office/drawing/2014/main" id="{24DD9095-2BCF-47BE-AA63-4C5CF19749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9876" y="4346969"/>
            <a:ext cx="2643187" cy="1631216"/>
          </a:xfrm>
          <a:prstGeom prst="rect">
            <a:avLst/>
          </a:prstGeom>
          <a:blipFill dpi="0" rotWithShape="1">
            <a:blip r:embed="rId6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2000" b="1" dirty="0"/>
              <a:t>Если что-то произошло, обязательно расскажи об этом родителям!.      </a:t>
            </a:r>
          </a:p>
        </p:txBody>
      </p:sp>
      <p:sp>
        <p:nvSpPr>
          <p:cNvPr id="16394" name="TextBox 20">
            <a:extLst>
              <a:ext uri="{FF2B5EF4-FFF2-40B4-BE49-F238E27FC236}">
                <a16:creationId xmlns:a16="http://schemas.microsoft.com/office/drawing/2014/main" id="{22D80FD7-9549-4D0B-A267-90EC4FA95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3063" y="2071689"/>
            <a:ext cx="2643187" cy="2554287"/>
          </a:xfrm>
          <a:prstGeom prst="rect">
            <a:avLst/>
          </a:prstGeom>
          <a:blipFill dpi="0" rotWithShape="1">
            <a:blip r:embed="rId7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ru-RU" sz="2000" b="1" dirty="0"/>
              <a:t>Организуй свое свободное время (посещай кружки, секции, занимайся любимым делом).                  Не общайся с сомнительными компаниями!</a:t>
            </a:r>
          </a:p>
        </p:txBody>
      </p:sp>
      <p:sp>
        <p:nvSpPr>
          <p:cNvPr id="16395" name="TextBox 21">
            <a:extLst>
              <a:ext uri="{FF2B5EF4-FFF2-40B4-BE49-F238E27FC236}">
                <a16:creationId xmlns:a16="http://schemas.microsoft.com/office/drawing/2014/main" id="{71E9DF68-5BB4-42DE-B26D-129717EFE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0733" y="2143126"/>
            <a:ext cx="2183907" cy="1292662"/>
          </a:xfrm>
          <a:prstGeom prst="rect">
            <a:avLst/>
          </a:prstGeom>
          <a:blipFill dpi="0" rotWithShape="1">
            <a:blip r:embed="rId8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2000" b="1" dirty="0"/>
              <a:t>Помни, что за все свои поступки надо отвечать!</a:t>
            </a:r>
          </a:p>
          <a:p>
            <a:pPr eaLnBrk="1" hangingPunct="1">
              <a:defRPr/>
            </a:pPr>
            <a:endParaRPr lang="ru-RU" b="1" dirty="0">
              <a:latin typeface="Arial" charset="0"/>
            </a:endParaRPr>
          </a:p>
        </p:txBody>
      </p:sp>
      <p:pic>
        <p:nvPicPr>
          <p:cNvPr id="2" name="Звук 1">
            <a:hlinkClick r:id="" action="ppaction://media"/>
            <a:extLst>
              <a:ext uri="{FF2B5EF4-FFF2-40B4-BE49-F238E27FC236}">
                <a16:creationId xmlns:a16="http://schemas.microsoft.com/office/drawing/2014/main" id="{7060D9B0-7CBA-4FDB-8CCD-FE664C309D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</p:cSld>
  <p:clrMapOvr>
    <a:masterClrMapping/>
  </p:clrMapOvr>
  <p:transition advTm="283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Международный день защиты детей - РИА Новости, 01.06.2014">
            <a:extLst>
              <a:ext uri="{FF2B5EF4-FFF2-40B4-BE49-F238E27FC236}">
                <a16:creationId xmlns:a16="http://schemas.microsoft.com/office/drawing/2014/main" id="{8DD276BD-AE2C-48CB-99C6-339944880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642939"/>
            <a:ext cx="8286750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Заголовок 7">
            <a:extLst>
              <a:ext uri="{FF2B5EF4-FFF2-40B4-BE49-F238E27FC236}">
                <a16:creationId xmlns:a16="http://schemas.microsoft.com/office/drawing/2014/main" id="{55753065-26C2-4710-99ED-2F968C5478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\</a:t>
            </a:r>
          </a:p>
        </p:txBody>
      </p:sp>
      <p:sp>
        <p:nvSpPr>
          <p:cNvPr id="22532" name="Текст 9">
            <a:extLst>
              <a:ext uri="{FF2B5EF4-FFF2-40B4-BE49-F238E27FC236}">
                <a16:creationId xmlns:a16="http://schemas.microsoft.com/office/drawing/2014/main" id="{4DD96629-1539-4548-9F75-D158307189F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2595564" y="5643563"/>
            <a:ext cx="7286625" cy="857250"/>
          </a:xfrm>
        </p:spPr>
        <p:txBody>
          <a:bodyPr/>
          <a:lstStyle/>
          <a:p>
            <a:pPr algn="ctr"/>
            <a:r>
              <a:rPr lang="ru-RU" altLang="ru-RU" sz="4400" b="1" i="1">
                <a:solidFill>
                  <a:srgbClr val="FF0000"/>
                </a:solidFill>
              </a:rPr>
              <a:t>Давайте жить дружно!</a:t>
            </a:r>
          </a:p>
        </p:txBody>
      </p:sp>
      <p:pic>
        <p:nvPicPr>
          <p:cNvPr id="2" name="Звук 1">
            <a:hlinkClick r:id="" action="ppaction://media"/>
            <a:extLst>
              <a:ext uri="{FF2B5EF4-FFF2-40B4-BE49-F238E27FC236}">
                <a16:creationId xmlns:a16="http://schemas.microsoft.com/office/drawing/2014/main" id="{6312F0CE-2763-4A8F-8087-0F695B325A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15"/>
    </mc:Choice>
    <mc:Fallback>
      <p:transition spd="slow" advTm="29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>
            <a:extLst>
              <a:ext uri="{FF2B5EF4-FFF2-40B4-BE49-F238E27FC236}">
                <a16:creationId xmlns:a16="http://schemas.microsoft.com/office/drawing/2014/main" id="{46DA6362-1965-45A8-A14D-2542FAF5EC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 sz="5400"/>
          </a:p>
        </p:txBody>
      </p:sp>
      <p:sp>
        <p:nvSpPr>
          <p:cNvPr id="23555" name="Содержимое 2">
            <a:extLst>
              <a:ext uri="{FF2B5EF4-FFF2-40B4-BE49-F238E27FC236}">
                <a16:creationId xmlns:a16="http://schemas.microsoft.com/office/drawing/2014/main" id="{4C34C971-308E-4536-BE56-CF21ED203A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ru-RU" altLang="ru-RU" sz="4800" b="1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ctr">
              <a:buFontTx/>
              <a:buNone/>
            </a:pPr>
            <a:r>
              <a:rPr lang="ru-RU" altLang="ru-RU" sz="4800" b="1">
                <a:solidFill>
                  <a:srgbClr val="002060"/>
                </a:solidFill>
                <a:latin typeface="Century Gothic" panose="020B0502020202020204" pitchFamily="34" charset="0"/>
              </a:rPr>
              <a:t>СПАСИБО ЗА ВНИМАНИЕ!</a:t>
            </a:r>
          </a:p>
        </p:txBody>
      </p:sp>
      <p:pic>
        <p:nvPicPr>
          <p:cNvPr id="2" name="Звук 1">
            <a:hlinkClick r:id="" action="ppaction://media"/>
            <a:extLst>
              <a:ext uri="{FF2B5EF4-FFF2-40B4-BE49-F238E27FC236}">
                <a16:creationId xmlns:a16="http://schemas.microsoft.com/office/drawing/2014/main" id="{D765D48D-6EE2-4D7B-91B8-59349DAB5E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81"/>
    </mc:Choice>
    <mc:Fallback>
      <p:transition spd="slow" advTm="54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1">
            <a:extLst>
              <a:ext uri="{FF2B5EF4-FFF2-40B4-BE49-F238E27FC236}">
                <a16:creationId xmlns:a16="http://schemas.microsoft.com/office/drawing/2014/main" id="{E6ABD785-758F-4EF4-8242-2CE0D8A11A03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-1" y="214313"/>
            <a:ext cx="9490229" cy="4783815"/>
          </a:xfrm>
          <a:solidFill>
            <a:schemeClr val="bg2"/>
          </a:solidFill>
        </p:spPr>
        <p:txBody>
          <a:bodyPr>
            <a:normAutofit fontScale="92500" lnSpcReduction="20000"/>
          </a:bodyPr>
          <a:lstStyle/>
          <a:p>
            <a:pPr marL="273050" indent="-273050">
              <a:buNone/>
            </a:pPr>
            <a:r>
              <a:rPr lang="ru-RU" altLang="ru-RU" sz="6500" dirty="0"/>
              <a:t>«</a:t>
            </a:r>
            <a:r>
              <a:rPr lang="ru-RU" altLang="ru-RU" sz="6400" dirty="0"/>
              <a:t>Люди не хотят, чтобы ими управляли. Они хотят, чтобы их вели вперёд» </a:t>
            </a:r>
          </a:p>
          <a:p>
            <a:pPr marL="273050" indent="-273050">
              <a:buNone/>
            </a:pPr>
            <a:endParaRPr lang="ru-RU" altLang="ru-RU" sz="5500" dirty="0"/>
          </a:p>
          <a:p>
            <a:pPr marL="273050" indent="-273050" algn="r">
              <a:buNone/>
            </a:pPr>
            <a:r>
              <a:rPr lang="ru-RU" altLang="ru-RU" sz="5500" dirty="0"/>
              <a:t>Софокл</a:t>
            </a:r>
          </a:p>
        </p:txBody>
      </p:sp>
      <p:pic>
        <p:nvPicPr>
          <p:cNvPr id="5123" name="Рисунок 3" descr="Euripide_big.jpg">
            <a:extLst>
              <a:ext uri="{FF2B5EF4-FFF2-40B4-BE49-F238E27FC236}">
                <a16:creationId xmlns:a16="http://schemas.microsoft.com/office/drawing/2014/main" id="{FEE1F1CD-7C6D-49CA-93C3-B1BCE80CAF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0825" y="1878245"/>
            <a:ext cx="2495550" cy="291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Звук 1">
            <a:hlinkClick r:id="" action="ppaction://media"/>
            <a:extLst>
              <a:ext uri="{FF2B5EF4-FFF2-40B4-BE49-F238E27FC236}">
                <a16:creationId xmlns:a16="http://schemas.microsoft.com/office/drawing/2014/main" id="{23DAFBDC-6816-44A5-B0BB-02B6D5DDAF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</p:cSld>
  <p:clrMapOvr>
    <a:masterClrMapping/>
  </p:clrMapOvr>
  <p:transition spd="slow" advTm="74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>
            <a:extLst>
              <a:ext uri="{FF2B5EF4-FFF2-40B4-BE49-F238E27FC236}">
                <a16:creationId xmlns:a16="http://schemas.microsoft.com/office/drawing/2014/main" id="{A15590C7-D112-4BD8-82A1-A8067A8E0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8081" y="188914"/>
            <a:ext cx="9534617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/>
              <a:t>       В современном мире  у молодого поколения есть множество  возможностей для своего духовного и физического развития - музыкальные и художественные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/>
              <a:t>школы, молодежные театральные студии, огромные стадионы и современные ледовые дворцы.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/>
              <a:t>        Но случается так, что ребёнок не всегда проводит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/>
              <a:t> свободное время с пользой для себя, а бывает, что  проводит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/>
              <a:t> и во вред самому себе.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/>
              <a:t>         Имеет ли место  правонарушение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/>
              <a:t>в </a:t>
            </a:r>
            <a:r>
              <a:rPr lang="ru-RU" altLang="ru-RU" sz="2000" dirty="0" err="1"/>
              <a:t>жизнидетей</a:t>
            </a:r>
            <a:r>
              <a:rPr lang="ru-RU" altLang="ru-RU" sz="2000" dirty="0"/>
              <a:t>? Несут  ли они ответственность за проступок и правонарушения и как не допустить неправильного поступка в своей жизни.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/>
              <a:t>         Конечно, правонарушения редко когда может возникнуть из ниоткуда, чаще всего есть предпосылки совершения проступка,  т.е.  не правильного поведения. </a:t>
            </a:r>
          </a:p>
        </p:txBody>
      </p:sp>
      <p:pic>
        <p:nvPicPr>
          <p:cNvPr id="2" name="Звук 1">
            <a:hlinkClick r:id="" action="ppaction://media"/>
            <a:extLst>
              <a:ext uri="{FF2B5EF4-FFF2-40B4-BE49-F238E27FC236}">
                <a16:creationId xmlns:a16="http://schemas.microsoft.com/office/drawing/2014/main" id="{3F64CD30-974F-43B0-A161-6D1EE35A3C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691"/>
    </mc:Choice>
    <mc:Fallback>
      <p:transition spd="slow" advTm="496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 descr="https://myslide.ru/documents_2/8b52f9da8b798f0d6d60e73cdc751aad/img4.jpg">
            <a:extLst>
              <a:ext uri="{FF2B5EF4-FFF2-40B4-BE49-F238E27FC236}">
                <a16:creationId xmlns:a16="http://schemas.microsoft.com/office/drawing/2014/main" id="{6182EF63-9E83-4CFA-9806-69230B25215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6211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/>
          </a:p>
        </p:txBody>
      </p:sp>
      <p:sp>
        <p:nvSpPr>
          <p:cNvPr id="7171" name="AutoShape 4" descr="https://myslide.ru/documents_2/8b52f9da8b798f0d6d60e73cdc751aad/img4.jpg">
            <a:extLst>
              <a:ext uri="{FF2B5EF4-FFF2-40B4-BE49-F238E27FC236}">
                <a16:creationId xmlns:a16="http://schemas.microsoft.com/office/drawing/2014/main" id="{0E5068D6-CFCD-4235-B80C-46A921421E4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1451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/>
          </a:p>
        </p:txBody>
      </p:sp>
      <p:pic>
        <p:nvPicPr>
          <p:cNvPr id="7172" name="Picture 5" descr="C:\Users\user\Desktop\img4.jpg">
            <a:extLst>
              <a:ext uri="{FF2B5EF4-FFF2-40B4-BE49-F238E27FC236}">
                <a16:creationId xmlns:a16="http://schemas.microsoft.com/office/drawing/2014/main" id="{0472F6CE-42E7-4FC9-902D-B757E7BB5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428" y="160223"/>
            <a:ext cx="8715638" cy="6537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Звук 1">
            <a:hlinkClick r:id="" action="ppaction://media"/>
            <a:extLst>
              <a:ext uri="{FF2B5EF4-FFF2-40B4-BE49-F238E27FC236}">
                <a16:creationId xmlns:a16="http://schemas.microsoft.com/office/drawing/2014/main" id="{126B9C7C-132F-458B-8F75-F718B11B82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921"/>
    </mc:Choice>
    <mc:Fallback>
      <p:transition spd="slow" advTm="209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id="{F7ECE98D-148E-4F32-8D21-46A9172478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Кому угрожает опасность?</a:t>
            </a:r>
          </a:p>
        </p:txBody>
      </p:sp>
      <p:sp>
        <p:nvSpPr>
          <p:cNvPr id="8195" name="Содержимое 3">
            <a:extLst>
              <a:ext uri="{FF2B5EF4-FFF2-40B4-BE49-F238E27FC236}">
                <a16:creationId xmlns:a16="http://schemas.microsoft.com/office/drawing/2014/main" id="{81AB8CAD-9B5D-40C2-B71F-5C88F7ACD94C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800600" y="1773238"/>
            <a:ext cx="6652886" cy="4824412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ru-RU" altLang="ru-RU" sz="2400" dirty="0">
                <a:cs typeface="Times New Roman" panose="02020603050405020304" pitchFamily="18" charset="0"/>
              </a:rPr>
              <a:t>        </a:t>
            </a:r>
            <a:r>
              <a:rPr lang="ru-RU" altLang="ru-RU" sz="2800" dirty="0"/>
              <a:t>Самой уязвимой группой являются наши дети. Они хотят уйти из-под контроля родителей и завязать новые отношения вне семьи.</a:t>
            </a:r>
          </a:p>
          <a:p>
            <a:pPr eaLnBrk="1" hangingPunct="1">
              <a:buFontTx/>
              <a:buNone/>
            </a:pPr>
            <a:r>
              <a:rPr lang="ru-RU" altLang="ru-RU" sz="2800" dirty="0"/>
              <a:t>       Если поддержки и понимания нет ни в школе, ни дома, то ребенок ищет себе подобных, - тех, кому плохо.</a:t>
            </a:r>
          </a:p>
          <a:p>
            <a:pPr eaLnBrk="1" hangingPunct="1">
              <a:buFontTx/>
              <a:buNone/>
            </a:pPr>
            <a:endParaRPr lang="ru-RU" altLang="ru-RU" dirty="0"/>
          </a:p>
        </p:txBody>
      </p:sp>
      <p:pic>
        <p:nvPicPr>
          <p:cNvPr id="8196" name="Содержимое 4" descr="1496286">
            <a:extLst>
              <a:ext uri="{FF2B5EF4-FFF2-40B4-BE49-F238E27FC236}">
                <a16:creationId xmlns:a16="http://schemas.microsoft.com/office/drawing/2014/main" id="{EE8882EB-EF9E-4E18-B63C-AB8D1711ACA9}"/>
              </a:ext>
            </a:extLst>
          </p:cNvPr>
          <p:cNvPicPr>
            <a:picLocks noGrp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9882" y="2163856"/>
            <a:ext cx="2994025" cy="3138487"/>
          </a:xfrm>
        </p:spPr>
      </p:pic>
      <p:pic>
        <p:nvPicPr>
          <p:cNvPr id="2" name="Звук 1">
            <a:hlinkClick r:id="" action="ppaction://media"/>
            <a:extLst>
              <a:ext uri="{FF2B5EF4-FFF2-40B4-BE49-F238E27FC236}">
                <a16:creationId xmlns:a16="http://schemas.microsoft.com/office/drawing/2014/main" id="{9CBC5774-C6F3-4BC1-BA20-AD66DBF887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100"/>
    </mc:Choice>
    <mc:Fallback>
      <p:transition spd="slow" advTm="221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B03209-B1A3-4F2D-B3C5-99BB496B9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152402"/>
            <a:ext cx="6870700" cy="850776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Наиболее уязвимые для злоумышленников это:</a:t>
            </a:r>
            <a:endParaRPr lang="ru-RU" dirty="0"/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86FA9B0E-7310-42E8-92BF-2D9B0EC84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3387" y="1278384"/>
            <a:ext cx="8647113" cy="4438835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 те подростки, кому в семьях некомфортно;</a:t>
            </a:r>
          </a:p>
          <a:p>
            <a:pPr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-те, кто стремится попробовать всё новое, связанное с острыми ощущениями;</a:t>
            </a:r>
          </a:p>
          <a:p>
            <a:pPr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-активно ищущие внимания и привязанности;</a:t>
            </a:r>
          </a:p>
          <a:p>
            <a:pPr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-бунтари;</a:t>
            </a:r>
          </a:p>
          <a:p>
            <a:pPr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-одинокие или брошенные;</a:t>
            </a:r>
          </a:p>
          <a:p>
            <a:pPr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-те, кого взрослые могут легко обмануть;</a:t>
            </a:r>
          </a:p>
          <a:p>
            <a:pPr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 те, кого привлекает субкультура, выходящая за рамки понимания их родителей.</a:t>
            </a:r>
          </a:p>
        </p:txBody>
      </p:sp>
      <p:pic>
        <p:nvPicPr>
          <p:cNvPr id="9220" name="Содержимое 4" descr="Спасите своего ребенка, пока не поздно: все о подростковом суициде и «группах смерти»">
            <a:extLst>
              <a:ext uri="{FF2B5EF4-FFF2-40B4-BE49-F238E27FC236}">
                <a16:creationId xmlns:a16="http://schemas.microsoft.com/office/drawing/2014/main" id="{9DF7CB25-C673-4188-AABE-E0E835DB849A}"/>
              </a:ext>
            </a:extLst>
          </p:cNvPr>
          <p:cNvPicPr>
            <a:picLocks noGrp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74464" y="2854878"/>
            <a:ext cx="3552825" cy="2330450"/>
          </a:xfrm>
        </p:spPr>
      </p:pic>
      <p:pic>
        <p:nvPicPr>
          <p:cNvPr id="4" name="Звук 3">
            <a:hlinkClick r:id="" action="ppaction://media"/>
            <a:extLst>
              <a:ext uri="{FF2B5EF4-FFF2-40B4-BE49-F238E27FC236}">
                <a16:creationId xmlns:a16="http://schemas.microsoft.com/office/drawing/2014/main" id="{7B626CD0-5C13-401D-9AEB-487E08AA8D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073"/>
    </mc:Choice>
    <mc:Fallback>
      <p:transition spd="slow" advTm="240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id="{15950659-9ACD-4E80-AE78-C6952EB66F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9288" y="115889"/>
            <a:ext cx="8291512" cy="1296987"/>
          </a:xfrm>
        </p:spPr>
        <p:txBody>
          <a:bodyPr/>
          <a:lstStyle/>
          <a:p>
            <a:pPr eaLnBrk="1" hangingPunct="1"/>
            <a:r>
              <a:rPr lang="ru-RU" altLang="ru-RU" sz="2800" b="1"/>
              <a:t>Ребёнок в соцсетях: что должно насторожить родителей</a:t>
            </a:r>
            <a:br>
              <a:rPr lang="ru-RU" altLang="ru-RU" sz="2800"/>
            </a:br>
            <a:endParaRPr lang="ru-RU" altLang="ru-RU" sz="2800"/>
          </a:p>
        </p:txBody>
      </p:sp>
      <p:sp>
        <p:nvSpPr>
          <p:cNvPr id="6" name="Содержимое 5">
            <a:extLst>
              <a:ext uri="{FF2B5EF4-FFF2-40B4-BE49-F238E27FC236}">
                <a16:creationId xmlns:a16="http://schemas.microsoft.com/office/drawing/2014/main" id="{4F9D204F-FD30-42D7-B7EA-34959A1E0C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5927" y="1052513"/>
            <a:ext cx="6267634" cy="4608512"/>
          </a:xfrm>
        </p:spPr>
        <p:txBody>
          <a:bodyPr rtlCol="0">
            <a:normAutofit fontScale="77500" lnSpcReduction="20000"/>
          </a:bodyPr>
          <a:lstStyle/>
          <a:p>
            <a:pPr>
              <a:defRPr/>
            </a:pPr>
            <a:r>
              <a:rPr lang="ru-RU" sz="3600" dirty="0"/>
              <a:t>Страничка вашего ребенка в социальных сетях способна рассказать о нем многое. </a:t>
            </a:r>
          </a:p>
          <a:p>
            <a:pPr>
              <a:defRPr/>
            </a:pPr>
            <a:r>
              <a:rPr lang="ru-RU" sz="3600" dirty="0"/>
              <a:t>Обратите внимание на псевдоним, </a:t>
            </a:r>
            <a:r>
              <a:rPr lang="ru-RU" sz="3600" dirty="0" err="1"/>
              <a:t>аватарку</a:t>
            </a:r>
            <a:r>
              <a:rPr lang="ru-RU" sz="3600" dirty="0"/>
              <a:t> (главная фотография профиля), открытость или закрытость </a:t>
            </a:r>
            <a:r>
              <a:rPr lang="ru-RU" sz="3600" dirty="0" err="1"/>
              <a:t>аккаунта</a:t>
            </a:r>
            <a:r>
              <a:rPr lang="ru-RU" sz="3600" dirty="0"/>
              <a:t>, группы, в которых состоит  ребёнок, а также на то, чем наполнена страница: видеозаписи, фотографии и друзья.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10244" name="Содержимое 4" descr="589b1423dbf52-screenshot-138">
            <a:extLst>
              <a:ext uri="{FF2B5EF4-FFF2-40B4-BE49-F238E27FC236}">
                <a16:creationId xmlns:a16="http://schemas.microsoft.com/office/drawing/2014/main" id="{0B280F8A-2175-4BBA-B18F-9F4298D0A98A}"/>
              </a:ext>
            </a:extLst>
          </p:cNvPr>
          <p:cNvPicPr>
            <a:picLocks noGrp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89780" y="442374"/>
            <a:ext cx="3925888" cy="4995863"/>
          </a:xfrm>
        </p:spPr>
      </p:pic>
      <p:pic>
        <p:nvPicPr>
          <p:cNvPr id="2" name="Звук 1">
            <a:hlinkClick r:id="" action="ppaction://media"/>
            <a:extLst>
              <a:ext uri="{FF2B5EF4-FFF2-40B4-BE49-F238E27FC236}">
                <a16:creationId xmlns:a16="http://schemas.microsoft.com/office/drawing/2014/main" id="{2F8E9771-B4BE-4A0D-81F7-88EC05FA0C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371"/>
    </mc:Choice>
    <mc:Fallback>
      <p:transition spd="slow" advTm="273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973C1E-EE31-44CC-9900-64CD55F28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4986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sz="2700" dirty="0">
                <a:solidFill>
                  <a:srgbClr val="FF0000"/>
                </a:solidFill>
              </a:rPr>
              <a:t>Следует проследить, размещает ли ребёнок у себя на страничке подобные </a:t>
            </a:r>
            <a:r>
              <a:rPr lang="ru-RU" sz="2700" b="1" dirty="0">
                <a:solidFill>
                  <a:srgbClr val="FF0000"/>
                </a:solidFill>
              </a:rPr>
              <a:t>изображения</a:t>
            </a:r>
            <a:r>
              <a:rPr lang="ru-RU" sz="2700" dirty="0">
                <a:solidFill>
                  <a:srgbClr val="FF0000"/>
                </a:solidFill>
              </a:rPr>
              <a:t>:</a:t>
            </a:r>
            <a:br>
              <a:rPr lang="ru-RU" dirty="0"/>
            </a:br>
            <a:endParaRPr lang="ru-RU" dirty="0"/>
          </a:p>
        </p:txBody>
      </p:sp>
      <p:pic>
        <p:nvPicPr>
          <p:cNvPr id="11267" name="Содержимое 3" descr="https://img08.rl0.ru/pgc/-x-i/582b34d5-4c80-8116-4c80-81588ddafc8f.photo.0.jpg">
            <a:extLst>
              <a:ext uri="{FF2B5EF4-FFF2-40B4-BE49-F238E27FC236}">
                <a16:creationId xmlns:a16="http://schemas.microsoft.com/office/drawing/2014/main" id="{E3BC33F3-E667-4425-AE71-BA82353100B6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3638" y="1936919"/>
            <a:ext cx="7777162" cy="4752975"/>
          </a:xfrm>
        </p:spPr>
      </p:pic>
      <p:pic>
        <p:nvPicPr>
          <p:cNvPr id="3" name="Звук 2">
            <a:hlinkClick r:id="" action="ppaction://media"/>
            <a:extLst>
              <a:ext uri="{FF2B5EF4-FFF2-40B4-BE49-F238E27FC236}">
                <a16:creationId xmlns:a16="http://schemas.microsoft.com/office/drawing/2014/main" id="{33DDB489-D6B9-425C-8CFF-ED2879E01B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01"/>
    </mc:Choice>
    <mc:Fallback>
      <p:transition spd="slow" advTm="110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:a16="http://schemas.microsoft.com/office/drawing/2014/main" id="{68CE42FF-1CD6-4EB4-9557-D03F7FF07D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12291" name="Содержимое 3" descr="https://img03.rl0.ru/pgc/-x-i/582b34e0-2e86-b0c8-2e86-b086539c217a.photo.0.jpg">
            <a:extLst>
              <a:ext uri="{FF2B5EF4-FFF2-40B4-BE49-F238E27FC236}">
                <a16:creationId xmlns:a16="http://schemas.microsoft.com/office/drawing/2014/main" id="{11FAEC48-CF0C-4FD7-B4DC-A2CB85374534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6900" y="124726"/>
            <a:ext cx="10003655" cy="6435871"/>
          </a:xfrm>
        </p:spPr>
      </p:pic>
      <p:pic>
        <p:nvPicPr>
          <p:cNvPr id="2" name="Звук 1">
            <a:hlinkClick r:id="" action="ppaction://media"/>
            <a:extLst>
              <a:ext uri="{FF2B5EF4-FFF2-40B4-BE49-F238E27FC236}">
                <a16:creationId xmlns:a16="http://schemas.microsoft.com/office/drawing/2014/main" id="{3958CD8D-6A57-4A52-B48E-7C0A5DBC9F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06"/>
    </mc:Choice>
    <mc:Fallback>
      <p:transition spd="slow" advTm="19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24</TotalTime>
  <Words>752</Words>
  <Application>Microsoft Office PowerPoint</Application>
  <PresentationFormat>Широкоэкранный</PresentationFormat>
  <Paragraphs>68</Paragraphs>
  <Slides>19</Slides>
  <Notes>1</Notes>
  <HiddenSlides>0</HiddenSlides>
  <MMClips>19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Century Gothic</vt:lpstr>
      <vt:lpstr>Comic Sans MS</vt:lpstr>
      <vt:lpstr>Gill Sans MT</vt:lpstr>
      <vt:lpstr>Times New Roman</vt:lpstr>
      <vt:lpstr>Галерея</vt:lpstr>
      <vt:lpstr>Презентация PowerPoint</vt:lpstr>
      <vt:lpstr>Презентация PowerPoint</vt:lpstr>
      <vt:lpstr>Презентация PowerPoint</vt:lpstr>
      <vt:lpstr>Презентация PowerPoint</vt:lpstr>
      <vt:lpstr>Кому угрожает опасность?</vt:lpstr>
      <vt:lpstr>Наиболее уязвимые для злоумышленников это:</vt:lpstr>
      <vt:lpstr>Ребёнок в соцсетях: что должно насторожить родителей </vt:lpstr>
      <vt:lpstr>Следует проследить, размещает ли ребёнок у себя на страничке подобные изображения: </vt:lpstr>
      <vt:lpstr>Презентация PowerPoint</vt:lpstr>
      <vt:lpstr>Презентация PowerPoint</vt:lpstr>
      <vt:lpstr>Внешние признаки: когда бить тревогу </vt:lpstr>
      <vt:lpstr>Презентация PowerPoint</vt:lpstr>
      <vt:lpstr>Для выявления и предотвращения возможных проблем родителям</vt:lpstr>
      <vt:lpstr>Презентация PowerPoint</vt:lpstr>
      <vt:lpstr>Презентация PowerPoint</vt:lpstr>
      <vt:lpstr>Презентация PowerPoint</vt:lpstr>
      <vt:lpstr>ПАМЯТКА                                                                     «Как не допустить правонарушений»</vt:lpstr>
      <vt:lpstr>\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Irina</dc:creator>
  <cp:lastModifiedBy>Irina</cp:lastModifiedBy>
  <cp:revision>16</cp:revision>
  <dcterms:created xsi:type="dcterms:W3CDTF">2024-11-14T14:00:42Z</dcterms:created>
  <dcterms:modified xsi:type="dcterms:W3CDTF">2024-11-15T02:49:04Z</dcterms:modified>
</cp:coreProperties>
</file>