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2"/>
  </p:notesMasterIdLst>
  <p:sldIdLst>
    <p:sldId id="277" r:id="rId3"/>
    <p:sldId id="260" r:id="rId4"/>
    <p:sldId id="266" r:id="rId5"/>
    <p:sldId id="299" r:id="rId6"/>
    <p:sldId id="286" r:id="rId7"/>
    <p:sldId id="268" r:id="rId8"/>
    <p:sldId id="288" r:id="rId9"/>
    <p:sldId id="301" r:id="rId10"/>
    <p:sldId id="276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09D25-C7CD-4361-88AC-0C0B7690A9AC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F1942-FEC1-4167-9270-717D0FCA7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43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r>
              <a:rPr lang="ru-RU" baseline="0" dirty="0" smtClean="0"/>
              <a:t> </a:t>
            </a:r>
            <a:r>
              <a:rPr lang="ru-RU" dirty="0" smtClean="0"/>
              <a:t>зад-100%</a:t>
            </a:r>
          </a:p>
          <a:p>
            <a:r>
              <a:rPr lang="ru-RU" dirty="0" smtClean="0"/>
              <a:t>? Зад-40%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F1942-FEC1-4167-9270-717D0FCA7A4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306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67964" y="232284"/>
            <a:ext cx="360807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3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g object 22"/>
          <p:cNvSpPr/>
          <p:nvPr/>
        </p:nvSpPr>
        <p:spPr>
          <a:xfrm>
            <a:off x="119068" y="327025"/>
            <a:ext cx="8712200" cy="6127750"/>
          </a:xfrm>
          <a:custGeom>
            <a:avLst/>
            <a:gdLst/>
            <a:ahLst/>
            <a:cxnLst/>
            <a:rect l="l" t="t" r="r" b="b"/>
            <a:pathLst>
              <a:path w="8712200" h="6127750">
                <a:moveTo>
                  <a:pt x="8712200" y="0"/>
                </a:moveTo>
                <a:lnTo>
                  <a:pt x="1021308" y="0"/>
                </a:lnTo>
                <a:lnTo>
                  <a:pt x="973230" y="1111"/>
                </a:lnTo>
                <a:lnTo>
                  <a:pt x="925724" y="4413"/>
                </a:lnTo>
                <a:lnTo>
                  <a:pt x="878839" y="9857"/>
                </a:lnTo>
                <a:lnTo>
                  <a:pt x="832625" y="17393"/>
                </a:lnTo>
                <a:lnTo>
                  <a:pt x="787130" y="26973"/>
                </a:lnTo>
                <a:lnTo>
                  <a:pt x="742403" y="38547"/>
                </a:lnTo>
                <a:lnTo>
                  <a:pt x="698494" y="52066"/>
                </a:lnTo>
                <a:lnTo>
                  <a:pt x="655451" y="67482"/>
                </a:lnTo>
                <a:lnTo>
                  <a:pt x="613323" y="84745"/>
                </a:lnTo>
                <a:lnTo>
                  <a:pt x="572160" y="103806"/>
                </a:lnTo>
                <a:lnTo>
                  <a:pt x="532011" y="124616"/>
                </a:lnTo>
                <a:lnTo>
                  <a:pt x="492924" y="147126"/>
                </a:lnTo>
                <a:lnTo>
                  <a:pt x="454949" y="171288"/>
                </a:lnTo>
                <a:lnTo>
                  <a:pt x="418135" y="197051"/>
                </a:lnTo>
                <a:lnTo>
                  <a:pt x="382530" y="224368"/>
                </a:lnTo>
                <a:lnTo>
                  <a:pt x="348184" y="253189"/>
                </a:lnTo>
                <a:lnTo>
                  <a:pt x="315145" y="283464"/>
                </a:lnTo>
                <a:lnTo>
                  <a:pt x="283464" y="315145"/>
                </a:lnTo>
                <a:lnTo>
                  <a:pt x="253189" y="348184"/>
                </a:lnTo>
                <a:lnTo>
                  <a:pt x="224368" y="382530"/>
                </a:lnTo>
                <a:lnTo>
                  <a:pt x="197051" y="418135"/>
                </a:lnTo>
                <a:lnTo>
                  <a:pt x="171288" y="454949"/>
                </a:lnTo>
                <a:lnTo>
                  <a:pt x="147126" y="492924"/>
                </a:lnTo>
                <a:lnTo>
                  <a:pt x="124616" y="532011"/>
                </a:lnTo>
                <a:lnTo>
                  <a:pt x="103806" y="572160"/>
                </a:lnTo>
                <a:lnTo>
                  <a:pt x="84745" y="613323"/>
                </a:lnTo>
                <a:lnTo>
                  <a:pt x="67482" y="655451"/>
                </a:lnTo>
                <a:lnTo>
                  <a:pt x="52066" y="698494"/>
                </a:lnTo>
                <a:lnTo>
                  <a:pt x="38547" y="742403"/>
                </a:lnTo>
                <a:lnTo>
                  <a:pt x="26973" y="787130"/>
                </a:lnTo>
                <a:lnTo>
                  <a:pt x="17393" y="832625"/>
                </a:lnTo>
                <a:lnTo>
                  <a:pt x="9857" y="878839"/>
                </a:lnTo>
                <a:lnTo>
                  <a:pt x="4413" y="925724"/>
                </a:lnTo>
                <a:lnTo>
                  <a:pt x="1111" y="973230"/>
                </a:lnTo>
                <a:lnTo>
                  <a:pt x="0" y="1021308"/>
                </a:lnTo>
                <a:lnTo>
                  <a:pt x="0" y="6127750"/>
                </a:lnTo>
                <a:lnTo>
                  <a:pt x="7690878" y="6127750"/>
                </a:lnTo>
                <a:lnTo>
                  <a:pt x="7738956" y="6126638"/>
                </a:lnTo>
                <a:lnTo>
                  <a:pt x="7786462" y="6123336"/>
                </a:lnTo>
                <a:lnTo>
                  <a:pt x="7833347" y="6117892"/>
                </a:lnTo>
                <a:lnTo>
                  <a:pt x="7879562" y="6110356"/>
                </a:lnTo>
                <a:lnTo>
                  <a:pt x="7925057" y="6100776"/>
                </a:lnTo>
                <a:lnTo>
                  <a:pt x="7969784" y="6089202"/>
                </a:lnTo>
                <a:lnTo>
                  <a:pt x="8013694" y="6075683"/>
                </a:lnTo>
                <a:lnTo>
                  <a:pt x="8056737" y="6060267"/>
                </a:lnTo>
                <a:lnTo>
                  <a:pt x="8098865" y="6043004"/>
                </a:lnTo>
                <a:lnTo>
                  <a:pt x="8140028" y="6023943"/>
                </a:lnTo>
                <a:lnTo>
                  <a:pt x="8180178" y="6003133"/>
                </a:lnTo>
                <a:lnTo>
                  <a:pt x="8219266" y="5980623"/>
                </a:lnTo>
                <a:lnTo>
                  <a:pt x="8257241" y="5956461"/>
                </a:lnTo>
                <a:lnTo>
                  <a:pt x="8294056" y="5930698"/>
                </a:lnTo>
                <a:lnTo>
                  <a:pt x="8329662" y="5903381"/>
                </a:lnTo>
                <a:lnTo>
                  <a:pt x="8364008" y="5874560"/>
                </a:lnTo>
                <a:lnTo>
                  <a:pt x="8397047" y="5844285"/>
                </a:lnTo>
                <a:lnTo>
                  <a:pt x="8428729" y="5812604"/>
                </a:lnTo>
                <a:lnTo>
                  <a:pt x="8459005" y="5779565"/>
                </a:lnTo>
                <a:lnTo>
                  <a:pt x="8487826" y="5745219"/>
                </a:lnTo>
                <a:lnTo>
                  <a:pt x="8515143" y="5709614"/>
                </a:lnTo>
                <a:lnTo>
                  <a:pt x="8540907" y="5672800"/>
                </a:lnTo>
                <a:lnTo>
                  <a:pt x="8565069" y="5634825"/>
                </a:lnTo>
                <a:lnTo>
                  <a:pt x="8587580" y="5595738"/>
                </a:lnTo>
                <a:lnTo>
                  <a:pt x="8608391" y="5555589"/>
                </a:lnTo>
                <a:lnTo>
                  <a:pt x="8627452" y="5514426"/>
                </a:lnTo>
                <a:lnTo>
                  <a:pt x="8644716" y="5472298"/>
                </a:lnTo>
                <a:lnTo>
                  <a:pt x="8660132" y="5429255"/>
                </a:lnTo>
                <a:lnTo>
                  <a:pt x="8673651" y="5385346"/>
                </a:lnTo>
                <a:lnTo>
                  <a:pt x="8685226" y="5340619"/>
                </a:lnTo>
                <a:lnTo>
                  <a:pt x="8694805" y="5295124"/>
                </a:lnTo>
                <a:lnTo>
                  <a:pt x="8702342" y="5248910"/>
                </a:lnTo>
                <a:lnTo>
                  <a:pt x="8707786" y="5202025"/>
                </a:lnTo>
                <a:lnTo>
                  <a:pt x="8711088" y="5154519"/>
                </a:lnTo>
                <a:lnTo>
                  <a:pt x="8712200" y="5106441"/>
                </a:lnTo>
                <a:lnTo>
                  <a:pt x="8712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g object 23"/>
          <p:cNvSpPr/>
          <p:nvPr/>
        </p:nvSpPr>
        <p:spPr>
          <a:xfrm>
            <a:off x="119068" y="327025"/>
            <a:ext cx="8712200" cy="6127750"/>
          </a:xfrm>
          <a:custGeom>
            <a:avLst/>
            <a:gdLst/>
            <a:ahLst/>
            <a:cxnLst/>
            <a:rect l="l" t="t" r="r" b="b"/>
            <a:pathLst>
              <a:path w="8712200" h="6127750">
                <a:moveTo>
                  <a:pt x="1021308" y="0"/>
                </a:moveTo>
                <a:lnTo>
                  <a:pt x="8712200" y="0"/>
                </a:lnTo>
                <a:lnTo>
                  <a:pt x="8712200" y="5106441"/>
                </a:lnTo>
                <a:lnTo>
                  <a:pt x="8711088" y="5154519"/>
                </a:lnTo>
                <a:lnTo>
                  <a:pt x="8707786" y="5202025"/>
                </a:lnTo>
                <a:lnTo>
                  <a:pt x="8702342" y="5248910"/>
                </a:lnTo>
                <a:lnTo>
                  <a:pt x="8694805" y="5295124"/>
                </a:lnTo>
                <a:lnTo>
                  <a:pt x="8685226" y="5340619"/>
                </a:lnTo>
                <a:lnTo>
                  <a:pt x="8673651" y="5385346"/>
                </a:lnTo>
                <a:lnTo>
                  <a:pt x="8660132" y="5429255"/>
                </a:lnTo>
                <a:lnTo>
                  <a:pt x="8644716" y="5472298"/>
                </a:lnTo>
                <a:lnTo>
                  <a:pt x="8627452" y="5514426"/>
                </a:lnTo>
                <a:lnTo>
                  <a:pt x="8608391" y="5555589"/>
                </a:lnTo>
                <a:lnTo>
                  <a:pt x="8587580" y="5595738"/>
                </a:lnTo>
                <a:lnTo>
                  <a:pt x="8565069" y="5634825"/>
                </a:lnTo>
                <a:lnTo>
                  <a:pt x="8540907" y="5672800"/>
                </a:lnTo>
                <a:lnTo>
                  <a:pt x="8515143" y="5709614"/>
                </a:lnTo>
                <a:lnTo>
                  <a:pt x="8487826" y="5745219"/>
                </a:lnTo>
                <a:lnTo>
                  <a:pt x="8459005" y="5779565"/>
                </a:lnTo>
                <a:lnTo>
                  <a:pt x="8428729" y="5812604"/>
                </a:lnTo>
                <a:lnTo>
                  <a:pt x="8397047" y="5844285"/>
                </a:lnTo>
                <a:lnTo>
                  <a:pt x="8364008" y="5874560"/>
                </a:lnTo>
                <a:lnTo>
                  <a:pt x="8329662" y="5903381"/>
                </a:lnTo>
                <a:lnTo>
                  <a:pt x="8294056" y="5930698"/>
                </a:lnTo>
                <a:lnTo>
                  <a:pt x="8257241" y="5956461"/>
                </a:lnTo>
                <a:lnTo>
                  <a:pt x="8219266" y="5980623"/>
                </a:lnTo>
                <a:lnTo>
                  <a:pt x="8180178" y="6003133"/>
                </a:lnTo>
                <a:lnTo>
                  <a:pt x="8140028" y="6023943"/>
                </a:lnTo>
                <a:lnTo>
                  <a:pt x="8098865" y="6043004"/>
                </a:lnTo>
                <a:lnTo>
                  <a:pt x="8056737" y="6060267"/>
                </a:lnTo>
                <a:lnTo>
                  <a:pt x="8013694" y="6075683"/>
                </a:lnTo>
                <a:lnTo>
                  <a:pt x="7969784" y="6089202"/>
                </a:lnTo>
                <a:lnTo>
                  <a:pt x="7925057" y="6100776"/>
                </a:lnTo>
                <a:lnTo>
                  <a:pt x="7879562" y="6110356"/>
                </a:lnTo>
                <a:lnTo>
                  <a:pt x="7833347" y="6117892"/>
                </a:lnTo>
                <a:lnTo>
                  <a:pt x="7786462" y="6123336"/>
                </a:lnTo>
                <a:lnTo>
                  <a:pt x="7738956" y="6126638"/>
                </a:lnTo>
                <a:lnTo>
                  <a:pt x="7690878" y="6127750"/>
                </a:lnTo>
                <a:lnTo>
                  <a:pt x="0" y="6127750"/>
                </a:lnTo>
                <a:lnTo>
                  <a:pt x="0" y="1021308"/>
                </a:lnTo>
                <a:lnTo>
                  <a:pt x="1111" y="973230"/>
                </a:lnTo>
                <a:lnTo>
                  <a:pt x="4413" y="925724"/>
                </a:lnTo>
                <a:lnTo>
                  <a:pt x="9857" y="878839"/>
                </a:lnTo>
                <a:lnTo>
                  <a:pt x="17393" y="832625"/>
                </a:lnTo>
                <a:lnTo>
                  <a:pt x="26973" y="787130"/>
                </a:lnTo>
                <a:lnTo>
                  <a:pt x="38547" y="742403"/>
                </a:lnTo>
                <a:lnTo>
                  <a:pt x="52066" y="698494"/>
                </a:lnTo>
                <a:lnTo>
                  <a:pt x="67482" y="655451"/>
                </a:lnTo>
                <a:lnTo>
                  <a:pt x="84745" y="613323"/>
                </a:lnTo>
                <a:lnTo>
                  <a:pt x="103806" y="572160"/>
                </a:lnTo>
                <a:lnTo>
                  <a:pt x="124616" y="532011"/>
                </a:lnTo>
                <a:lnTo>
                  <a:pt x="147126" y="492924"/>
                </a:lnTo>
                <a:lnTo>
                  <a:pt x="171288" y="454949"/>
                </a:lnTo>
                <a:lnTo>
                  <a:pt x="197051" y="418135"/>
                </a:lnTo>
                <a:lnTo>
                  <a:pt x="224368" y="382530"/>
                </a:lnTo>
                <a:lnTo>
                  <a:pt x="253189" y="348184"/>
                </a:lnTo>
                <a:lnTo>
                  <a:pt x="283464" y="315145"/>
                </a:lnTo>
                <a:lnTo>
                  <a:pt x="315145" y="283464"/>
                </a:lnTo>
                <a:lnTo>
                  <a:pt x="348184" y="253189"/>
                </a:lnTo>
                <a:lnTo>
                  <a:pt x="382530" y="224368"/>
                </a:lnTo>
                <a:lnTo>
                  <a:pt x="418135" y="197051"/>
                </a:lnTo>
                <a:lnTo>
                  <a:pt x="454949" y="171288"/>
                </a:lnTo>
                <a:lnTo>
                  <a:pt x="492924" y="147126"/>
                </a:lnTo>
                <a:lnTo>
                  <a:pt x="532011" y="124616"/>
                </a:lnTo>
                <a:lnTo>
                  <a:pt x="572160" y="103806"/>
                </a:lnTo>
                <a:lnTo>
                  <a:pt x="613323" y="84745"/>
                </a:lnTo>
                <a:lnTo>
                  <a:pt x="655451" y="67482"/>
                </a:lnTo>
                <a:lnTo>
                  <a:pt x="698494" y="52066"/>
                </a:lnTo>
                <a:lnTo>
                  <a:pt x="742403" y="38547"/>
                </a:lnTo>
                <a:lnTo>
                  <a:pt x="787130" y="26973"/>
                </a:lnTo>
                <a:lnTo>
                  <a:pt x="832625" y="17393"/>
                </a:lnTo>
                <a:lnTo>
                  <a:pt x="878839" y="9857"/>
                </a:lnTo>
                <a:lnTo>
                  <a:pt x="925724" y="4413"/>
                </a:lnTo>
                <a:lnTo>
                  <a:pt x="973230" y="1111"/>
                </a:lnTo>
                <a:lnTo>
                  <a:pt x="1021308" y="0"/>
                </a:lnTo>
                <a:close/>
              </a:path>
            </a:pathLst>
          </a:custGeom>
          <a:ln w="10795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1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19068" y="327025"/>
            <a:ext cx="8712200" cy="6127750"/>
          </a:xfrm>
          <a:custGeom>
            <a:avLst/>
            <a:gdLst/>
            <a:ahLst/>
            <a:cxnLst/>
            <a:rect l="l" t="t" r="r" b="b"/>
            <a:pathLst>
              <a:path w="8712200" h="6127750">
                <a:moveTo>
                  <a:pt x="8712200" y="0"/>
                </a:moveTo>
                <a:lnTo>
                  <a:pt x="1021308" y="0"/>
                </a:lnTo>
                <a:lnTo>
                  <a:pt x="973230" y="1111"/>
                </a:lnTo>
                <a:lnTo>
                  <a:pt x="925724" y="4413"/>
                </a:lnTo>
                <a:lnTo>
                  <a:pt x="878839" y="9857"/>
                </a:lnTo>
                <a:lnTo>
                  <a:pt x="832625" y="17393"/>
                </a:lnTo>
                <a:lnTo>
                  <a:pt x="787130" y="26973"/>
                </a:lnTo>
                <a:lnTo>
                  <a:pt x="742403" y="38547"/>
                </a:lnTo>
                <a:lnTo>
                  <a:pt x="698494" y="52066"/>
                </a:lnTo>
                <a:lnTo>
                  <a:pt x="655451" y="67482"/>
                </a:lnTo>
                <a:lnTo>
                  <a:pt x="613323" y="84745"/>
                </a:lnTo>
                <a:lnTo>
                  <a:pt x="572160" y="103806"/>
                </a:lnTo>
                <a:lnTo>
                  <a:pt x="532011" y="124616"/>
                </a:lnTo>
                <a:lnTo>
                  <a:pt x="492924" y="147126"/>
                </a:lnTo>
                <a:lnTo>
                  <a:pt x="454949" y="171288"/>
                </a:lnTo>
                <a:lnTo>
                  <a:pt x="418135" y="197051"/>
                </a:lnTo>
                <a:lnTo>
                  <a:pt x="382530" y="224368"/>
                </a:lnTo>
                <a:lnTo>
                  <a:pt x="348184" y="253189"/>
                </a:lnTo>
                <a:lnTo>
                  <a:pt x="315145" y="283464"/>
                </a:lnTo>
                <a:lnTo>
                  <a:pt x="283464" y="315145"/>
                </a:lnTo>
                <a:lnTo>
                  <a:pt x="253189" y="348184"/>
                </a:lnTo>
                <a:lnTo>
                  <a:pt x="224368" y="382530"/>
                </a:lnTo>
                <a:lnTo>
                  <a:pt x="197051" y="418135"/>
                </a:lnTo>
                <a:lnTo>
                  <a:pt x="171288" y="454949"/>
                </a:lnTo>
                <a:lnTo>
                  <a:pt x="147126" y="492924"/>
                </a:lnTo>
                <a:lnTo>
                  <a:pt x="124616" y="532011"/>
                </a:lnTo>
                <a:lnTo>
                  <a:pt x="103806" y="572160"/>
                </a:lnTo>
                <a:lnTo>
                  <a:pt x="84745" y="613323"/>
                </a:lnTo>
                <a:lnTo>
                  <a:pt x="67482" y="655451"/>
                </a:lnTo>
                <a:lnTo>
                  <a:pt x="52066" y="698494"/>
                </a:lnTo>
                <a:lnTo>
                  <a:pt x="38547" y="742403"/>
                </a:lnTo>
                <a:lnTo>
                  <a:pt x="26973" y="787130"/>
                </a:lnTo>
                <a:lnTo>
                  <a:pt x="17393" y="832625"/>
                </a:lnTo>
                <a:lnTo>
                  <a:pt x="9857" y="878839"/>
                </a:lnTo>
                <a:lnTo>
                  <a:pt x="4413" y="925724"/>
                </a:lnTo>
                <a:lnTo>
                  <a:pt x="1111" y="973230"/>
                </a:lnTo>
                <a:lnTo>
                  <a:pt x="0" y="1021308"/>
                </a:lnTo>
                <a:lnTo>
                  <a:pt x="0" y="6127750"/>
                </a:lnTo>
                <a:lnTo>
                  <a:pt x="7690878" y="6127750"/>
                </a:lnTo>
                <a:lnTo>
                  <a:pt x="7738956" y="6126638"/>
                </a:lnTo>
                <a:lnTo>
                  <a:pt x="7786462" y="6123336"/>
                </a:lnTo>
                <a:lnTo>
                  <a:pt x="7833347" y="6117892"/>
                </a:lnTo>
                <a:lnTo>
                  <a:pt x="7879562" y="6110356"/>
                </a:lnTo>
                <a:lnTo>
                  <a:pt x="7925057" y="6100776"/>
                </a:lnTo>
                <a:lnTo>
                  <a:pt x="7969784" y="6089202"/>
                </a:lnTo>
                <a:lnTo>
                  <a:pt x="8013694" y="6075683"/>
                </a:lnTo>
                <a:lnTo>
                  <a:pt x="8056737" y="6060267"/>
                </a:lnTo>
                <a:lnTo>
                  <a:pt x="8098865" y="6043004"/>
                </a:lnTo>
                <a:lnTo>
                  <a:pt x="8140028" y="6023943"/>
                </a:lnTo>
                <a:lnTo>
                  <a:pt x="8180178" y="6003133"/>
                </a:lnTo>
                <a:lnTo>
                  <a:pt x="8219266" y="5980623"/>
                </a:lnTo>
                <a:lnTo>
                  <a:pt x="8257241" y="5956461"/>
                </a:lnTo>
                <a:lnTo>
                  <a:pt x="8294056" y="5930698"/>
                </a:lnTo>
                <a:lnTo>
                  <a:pt x="8329662" y="5903381"/>
                </a:lnTo>
                <a:lnTo>
                  <a:pt x="8364008" y="5874560"/>
                </a:lnTo>
                <a:lnTo>
                  <a:pt x="8397047" y="5844285"/>
                </a:lnTo>
                <a:lnTo>
                  <a:pt x="8428729" y="5812604"/>
                </a:lnTo>
                <a:lnTo>
                  <a:pt x="8459005" y="5779565"/>
                </a:lnTo>
                <a:lnTo>
                  <a:pt x="8487826" y="5745219"/>
                </a:lnTo>
                <a:lnTo>
                  <a:pt x="8515143" y="5709614"/>
                </a:lnTo>
                <a:lnTo>
                  <a:pt x="8540907" y="5672800"/>
                </a:lnTo>
                <a:lnTo>
                  <a:pt x="8565069" y="5634825"/>
                </a:lnTo>
                <a:lnTo>
                  <a:pt x="8587580" y="5595738"/>
                </a:lnTo>
                <a:lnTo>
                  <a:pt x="8608391" y="5555589"/>
                </a:lnTo>
                <a:lnTo>
                  <a:pt x="8627452" y="5514426"/>
                </a:lnTo>
                <a:lnTo>
                  <a:pt x="8644716" y="5472298"/>
                </a:lnTo>
                <a:lnTo>
                  <a:pt x="8660132" y="5429255"/>
                </a:lnTo>
                <a:lnTo>
                  <a:pt x="8673651" y="5385346"/>
                </a:lnTo>
                <a:lnTo>
                  <a:pt x="8685226" y="5340619"/>
                </a:lnTo>
                <a:lnTo>
                  <a:pt x="8694805" y="5295124"/>
                </a:lnTo>
                <a:lnTo>
                  <a:pt x="8702342" y="5248910"/>
                </a:lnTo>
                <a:lnTo>
                  <a:pt x="8707786" y="5202025"/>
                </a:lnTo>
                <a:lnTo>
                  <a:pt x="8711088" y="5154519"/>
                </a:lnTo>
                <a:lnTo>
                  <a:pt x="8712200" y="5106441"/>
                </a:lnTo>
                <a:lnTo>
                  <a:pt x="8712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068" y="327025"/>
            <a:ext cx="8712200" cy="6127750"/>
          </a:xfrm>
          <a:custGeom>
            <a:avLst/>
            <a:gdLst/>
            <a:ahLst/>
            <a:cxnLst/>
            <a:rect l="l" t="t" r="r" b="b"/>
            <a:pathLst>
              <a:path w="8712200" h="6127750">
                <a:moveTo>
                  <a:pt x="1021308" y="0"/>
                </a:moveTo>
                <a:lnTo>
                  <a:pt x="8712200" y="0"/>
                </a:lnTo>
                <a:lnTo>
                  <a:pt x="8712200" y="5106441"/>
                </a:lnTo>
                <a:lnTo>
                  <a:pt x="8711088" y="5154519"/>
                </a:lnTo>
                <a:lnTo>
                  <a:pt x="8707786" y="5202025"/>
                </a:lnTo>
                <a:lnTo>
                  <a:pt x="8702342" y="5248910"/>
                </a:lnTo>
                <a:lnTo>
                  <a:pt x="8694805" y="5295124"/>
                </a:lnTo>
                <a:lnTo>
                  <a:pt x="8685226" y="5340619"/>
                </a:lnTo>
                <a:lnTo>
                  <a:pt x="8673651" y="5385346"/>
                </a:lnTo>
                <a:lnTo>
                  <a:pt x="8660132" y="5429255"/>
                </a:lnTo>
                <a:lnTo>
                  <a:pt x="8644716" y="5472298"/>
                </a:lnTo>
                <a:lnTo>
                  <a:pt x="8627452" y="5514426"/>
                </a:lnTo>
                <a:lnTo>
                  <a:pt x="8608391" y="5555589"/>
                </a:lnTo>
                <a:lnTo>
                  <a:pt x="8587580" y="5595738"/>
                </a:lnTo>
                <a:lnTo>
                  <a:pt x="8565069" y="5634825"/>
                </a:lnTo>
                <a:lnTo>
                  <a:pt x="8540907" y="5672800"/>
                </a:lnTo>
                <a:lnTo>
                  <a:pt x="8515143" y="5709614"/>
                </a:lnTo>
                <a:lnTo>
                  <a:pt x="8487826" y="5745219"/>
                </a:lnTo>
                <a:lnTo>
                  <a:pt x="8459005" y="5779565"/>
                </a:lnTo>
                <a:lnTo>
                  <a:pt x="8428729" y="5812604"/>
                </a:lnTo>
                <a:lnTo>
                  <a:pt x="8397047" y="5844285"/>
                </a:lnTo>
                <a:lnTo>
                  <a:pt x="8364008" y="5874560"/>
                </a:lnTo>
                <a:lnTo>
                  <a:pt x="8329662" y="5903381"/>
                </a:lnTo>
                <a:lnTo>
                  <a:pt x="8294056" y="5930698"/>
                </a:lnTo>
                <a:lnTo>
                  <a:pt x="8257241" y="5956461"/>
                </a:lnTo>
                <a:lnTo>
                  <a:pt x="8219266" y="5980623"/>
                </a:lnTo>
                <a:lnTo>
                  <a:pt x="8180178" y="6003133"/>
                </a:lnTo>
                <a:lnTo>
                  <a:pt x="8140028" y="6023943"/>
                </a:lnTo>
                <a:lnTo>
                  <a:pt x="8098865" y="6043004"/>
                </a:lnTo>
                <a:lnTo>
                  <a:pt x="8056737" y="6060267"/>
                </a:lnTo>
                <a:lnTo>
                  <a:pt x="8013694" y="6075683"/>
                </a:lnTo>
                <a:lnTo>
                  <a:pt x="7969784" y="6089202"/>
                </a:lnTo>
                <a:lnTo>
                  <a:pt x="7925057" y="6100776"/>
                </a:lnTo>
                <a:lnTo>
                  <a:pt x="7879562" y="6110356"/>
                </a:lnTo>
                <a:lnTo>
                  <a:pt x="7833347" y="6117892"/>
                </a:lnTo>
                <a:lnTo>
                  <a:pt x="7786462" y="6123336"/>
                </a:lnTo>
                <a:lnTo>
                  <a:pt x="7738956" y="6126638"/>
                </a:lnTo>
                <a:lnTo>
                  <a:pt x="7690878" y="6127750"/>
                </a:lnTo>
                <a:lnTo>
                  <a:pt x="0" y="6127750"/>
                </a:lnTo>
                <a:lnTo>
                  <a:pt x="0" y="1021308"/>
                </a:lnTo>
                <a:lnTo>
                  <a:pt x="1111" y="973230"/>
                </a:lnTo>
                <a:lnTo>
                  <a:pt x="4413" y="925724"/>
                </a:lnTo>
                <a:lnTo>
                  <a:pt x="9857" y="878839"/>
                </a:lnTo>
                <a:lnTo>
                  <a:pt x="17393" y="832625"/>
                </a:lnTo>
                <a:lnTo>
                  <a:pt x="26973" y="787130"/>
                </a:lnTo>
                <a:lnTo>
                  <a:pt x="38547" y="742403"/>
                </a:lnTo>
                <a:lnTo>
                  <a:pt x="52066" y="698494"/>
                </a:lnTo>
                <a:lnTo>
                  <a:pt x="67482" y="655451"/>
                </a:lnTo>
                <a:lnTo>
                  <a:pt x="84745" y="613323"/>
                </a:lnTo>
                <a:lnTo>
                  <a:pt x="103806" y="572160"/>
                </a:lnTo>
                <a:lnTo>
                  <a:pt x="124616" y="532011"/>
                </a:lnTo>
                <a:lnTo>
                  <a:pt x="147126" y="492924"/>
                </a:lnTo>
                <a:lnTo>
                  <a:pt x="171288" y="454949"/>
                </a:lnTo>
                <a:lnTo>
                  <a:pt x="197051" y="418135"/>
                </a:lnTo>
                <a:lnTo>
                  <a:pt x="224368" y="382530"/>
                </a:lnTo>
                <a:lnTo>
                  <a:pt x="253189" y="348184"/>
                </a:lnTo>
                <a:lnTo>
                  <a:pt x="283464" y="315145"/>
                </a:lnTo>
                <a:lnTo>
                  <a:pt x="315145" y="283464"/>
                </a:lnTo>
                <a:lnTo>
                  <a:pt x="348184" y="253189"/>
                </a:lnTo>
                <a:lnTo>
                  <a:pt x="382530" y="224368"/>
                </a:lnTo>
                <a:lnTo>
                  <a:pt x="418135" y="197051"/>
                </a:lnTo>
                <a:lnTo>
                  <a:pt x="454949" y="171288"/>
                </a:lnTo>
                <a:lnTo>
                  <a:pt x="492924" y="147126"/>
                </a:lnTo>
                <a:lnTo>
                  <a:pt x="532011" y="124616"/>
                </a:lnTo>
                <a:lnTo>
                  <a:pt x="572160" y="103806"/>
                </a:lnTo>
                <a:lnTo>
                  <a:pt x="613323" y="84745"/>
                </a:lnTo>
                <a:lnTo>
                  <a:pt x="655451" y="67482"/>
                </a:lnTo>
                <a:lnTo>
                  <a:pt x="698494" y="52066"/>
                </a:lnTo>
                <a:lnTo>
                  <a:pt x="742403" y="38547"/>
                </a:lnTo>
                <a:lnTo>
                  <a:pt x="787130" y="26973"/>
                </a:lnTo>
                <a:lnTo>
                  <a:pt x="832625" y="17393"/>
                </a:lnTo>
                <a:lnTo>
                  <a:pt x="878839" y="9857"/>
                </a:lnTo>
                <a:lnTo>
                  <a:pt x="925724" y="4413"/>
                </a:lnTo>
                <a:lnTo>
                  <a:pt x="973230" y="1111"/>
                </a:lnTo>
                <a:lnTo>
                  <a:pt x="1021308" y="0"/>
                </a:lnTo>
                <a:close/>
              </a:path>
            </a:pathLst>
          </a:custGeom>
          <a:ln w="10795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67964" y="232284"/>
            <a:ext cx="360807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3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0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59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2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781800" y="5287966"/>
            <a:ext cx="2362200" cy="1570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6781802" y="5287966"/>
            <a:ext cx="1015999" cy="1570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6781800" y="5278454"/>
            <a:ext cx="2362200" cy="10159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6767512" y="2803525"/>
            <a:ext cx="2362200" cy="24749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g object 21"/>
          <p:cNvSpPr/>
          <p:nvPr/>
        </p:nvSpPr>
        <p:spPr>
          <a:xfrm>
            <a:off x="4356100" y="4495800"/>
            <a:ext cx="247491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42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9397" y="31500"/>
            <a:ext cx="892365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4436" y="2636586"/>
            <a:ext cx="79165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3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3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3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9397" y="31500"/>
            <a:ext cx="892365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4436" y="2636586"/>
            <a:ext cx="79165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3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3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3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4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32285"/>
            <a:ext cx="6934200" cy="738664"/>
          </a:xfrm>
        </p:spPr>
        <p:txBody>
          <a:bodyPr/>
          <a:lstStyle/>
          <a:p>
            <a:pPr algn="ctr"/>
            <a:r>
              <a:rPr lang="ru-RU" sz="1600" dirty="0" smtClean="0">
                <a:latin typeface="Century Gothic" pitchFamily="34" charset="0"/>
              </a:rPr>
              <a:t>КГУ «</a:t>
            </a:r>
            <a:r>
              <a:rPr lang="ru-RU" sz="1600" dirty="0" err="1" smtClean="0">
                <a:latin typeface="Century Gothic" pitchFamily="34" charset="0"/>
              </a:rPr>
              <a:t>Рудненская</a:t>
            </a:r>
            <a:r>
              <a:rPr lang="ru-RU" sz="1600" dirty="0" smtClean="0">
                <a:latin typeface="Century Gothic" pitchFamily="34" charset="0"/>
              </a:rPr>
              <a:t> специальная школа для детей с особыми образовательными потребностями» Управления образования </a:t>
            </a:r>
            <a:r>
              <a:rPr lang="ru-RU" sz="1600" dirty="0" err="1" smtClean="0">
                <a:latin typeface="Century Gothic" pitchFamily="34" charset="0"/>
              </a:rPr>
              <a:t>акимата</a:t>
            </a:r>
            <a:r>
              <a:rPr lang="ru-RU" sz="1600" dirty="0" smtClean="0">
                <a:latin typeface="Century Gothic" pitchFamily="34" charset="0"/>
              </a:rPr>
              <a:t> </a:t>
            </a:r>
            <a:r>
              <a:rPr lang="ru-RU" sz="1600" dirty="0" err="1" smtClean="0">
                <a:latin typeface="Century Gothic" pitchFamily="34" charset="0"/>
              </a:rPr>
              <a:t>Костанайской</a:t>
            </a:r>
            <a:r>
              <a:rPr lang="ru-RU" sz="1600" dirty="0" smtClean="0">
                <a:latin typeface="Century Gothic" pitchFamily="34" charset="0"/>
              </a:rPr>
              <a:t> области</a:t>
            </a:r>
            <a:endParaRPr lang="ru-RU" sz="1600" dirty="0"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"/>
          </p:nvPr>
        </p:nvSpPr>
        <p:spPr>
          <a:xfrm>
            <a:off x="1066800" y="2133602"/>
            <a:ext cx="7010400" cy="3600986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Century Gothic" pitchFamily="34" charset="0"/>
              </a:rPr>
              <a:t>Консультация</a:t>
            </a:r>
          </a:p>
          <a:p>
            <a:pPr algn="ctr"/>
            <a:r>
              <a:rPr lang="ru-RU" sz="3600" b="1" smtClean="0">
                <a:latin typeface="Century Gothic" pitchFamily="34" charset="0"/>
              </a:rPr>
              <a:t>«Оценивание </a:t>
            </a:r>
            <a:r>
              <a:rPr lang="ru-RU" sz="3600" b="1" dirty="0" smtClean="0">
                <a:latin typeface="Century Gothic" pitchFamily="34" charset="0"/>
              </a:rPr>
              <a:t>обучающихся»</a:t>
            </a:r>
          </a:p>
          <a:p>
            <a:pPr algn="ctr"/>
            <a:endParaRPr lang="ru-RU" sz="3600" b="1" dirty="0">
              <a:latin typeface="Century Gothic" pitchFamily="34" charset="0"/>
            </a:endParaRPr>
          </a:p>
          <a:p>
            <a:pPr algn="ctr"/>
            <a:endParaRPr lang="ru-RU" sz="3600" b="1" dirty="0" smtClean="0">
              <a:latin typeface="Century Gothic" pitchFamily="34" charset="0"/>
            </a:endParaRPr>
          </a:p>
          <a:p>
            <a:pPr algn="ctr"/>
            <a:endParaRPr lang="ru-RU" sz="3600" b="1" dirty="0">
              <a:latin typeface="Century Gothic" pitchFamily="34" charset="0"/>
            </a:endParaRPr>
          </a:p>
          <a:p>
            <a:pPr algn="ctr"/>
            <a:endParaRPr lang="ru-RU" sz="3600" b="1" dirty="0" smtClean="0">
              <a:latin typeface="Century Gothic" pitchFamily="34" charset="0"/>
            </a:endParaRPr>
          </a:p>
          <a:p>
            <a:pPr algn="ctr"/>
            <a:r>
              <a:rPr lang="ru-RU" b="1" dirty="0" smtClean="0">
                <a:latin typeface="Century Gothic" pitchFamily="34" charset="0"/>
              </a:rPr>
              <a:t>2022г.</a:t>
            </a:r>
            <a:endParaRPr lang="ru-RU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8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81800" y="5287962"/>
              <a:ext cx="2362200" cy="15700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67512" y="2803525"/>
              <a:ext cx="2362200" cy="24749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56100" y="4495800"/>
              <a:ext cx="2474912" cy="2362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377315" y="766131"/>
            <a:ext cx="6318250" cy="720725"/>
            <a:chOff x="1377314" y="766127"/>
            <a:chExt cx="6318250" cy="720725"/>
          </a:xfrm>
        </p:grpSpPr>
        <p:sp>
          <p:nvSpPr>
            <p:cNvPr id="10" name="object 10"/>
            <p:cNvSpPr/>
            <p:nvPr/>
          </p:nvSpPr>
          <p:spPr>
            <a:xfrm>
              <a:off x="1382712" y="771525"/>
              <a:ext cx="6307455" cy="709930"/>
            </a:xfrm>
            <a:custGeom>
              <a:avLst/>
              <a:gdLst/>
              <a:ahLst/>
              <a:cxnLst/>
              <a:rect l="l" t="t" r="r" b="b"/>
              <a:pathLst>
                <a:path w="6307455" h="709930">
                  <a:moveTo>
                    <a:pt x="4564849" y="0"/>
                  </a:moveTo>
                  <a:lnTo>
                    <a:pt x="1742287" y="0"/>
                  </a:lnTo>
                  <a:lnTo>
                    <a:pt x="1742287" y="354812"/>
                  </a:lnTo>
                  <a:lnTo>
                    <a:pt x="0" y="354812"/>
                  </a:lnTo>
                  <a:lnTo>
                    <a:pt x="3153575" y="709612"/>
                  </a:lnTo>
                  <a:lnTo>
                    <a:pt x="6307137" y="354812"/>
                  </a:lnTo>
                  <a:lnTo>
                    <a:pt x="4564849" y="354812"/>
                  </a:lnTo>
                  <a:lnTo>
                    <a:pt x="4564849" y="0"/>
                  </a:lnTo>
                  <a:close/>
                </a:path>
              </a:pathLst>
            </a:custGeom>
            <a:solidFill>
              <a:srgbClr val="C6D9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82712" y="771525"/>
              <a:ext cx="6307455" cy="709930"/>
            </a:xfrm>
            <a:custGeom>
              <a:avLst/>
              <a:gdLst/>
              <a:ahLst/>
              <a:cxnLst/>
              <a:rect l="l" t="t" r="r" b="b"/>
              <a:pathLst>
                <a:path w="6307455" h="709930">
                  <a:moveTo>
                    <a:pt x="0" y="354812"/>
                  </a:moveTo>
                  <a:lnTo>
                    <a:pt x="1742287" y="354812"/>
                  </a:lnTo>
                  <a:lnTo>
                    <a:pt x="1742287" y="0"/>
                  </a:lnTo>
                  <a:lnTo>
                    <a:pt x="4564849" y="0"/>
                  </a:lnTo>
                  <a:lnTo>
                    <a:pt x="4564849" y="354812"/>
                  </a:lnTo>
                  <a:lnTo>
                    <a:pt x="6307137" y="354812"/>
                  </a:lnTo>
                  <a:lnTo>
                    <a:pt x="3153575" y="709612"/>
                  </a:lnTo>
                  <a:lnTo>
                    <a:pt x="0" y="354812"/>
                  </a:lnTo>
                  <a:close/>
                </a:path>
              </a:pathLst>
            </a:custGeom>
            <a:ln w="10795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934042" y="807596"/>
            <a:ext cx="144716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60" dirty="0">
                <a:solidFill>
                  <a:srgbClr val="002060"/>
                </a:solidFill>
                <a:latin typeface="Arial"/>
                <a:cs typeface="Arial"/>
              </a:rPr>
              <a:t>ПРИКАЗЫ </a:t>
            </a:r>
            <a:r>
              <a:rPr sz="1400" b="1" spc="-75" dirty="0">
                <a:solidFill>
                  <a:srgbClr val="002060"/>
                </a:solidFill>
                <a:latin typeface="Arial"/>
                <a:cs typeface="Arial"/>
              </a:rPr>
              <a:t>МОН</a:t>
            </a:r>
            <a:r>
              <a:rPr sz="1400" b="1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002060"/>
                </a:solidFill>
                <a:latin typeface="Arial"/>
                <a:cs typeface="Arial"/>
              </a:rPr>
              <a:t>РК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" y="0"/>
            <a:ext cx="9134475" cy="678180"/>
          </a:xfrm>
          <a:custGeom>
            <a:avLst/>
            <a:gdLst/>
            <a:ahLst/>
            <a:cxnLst/>
            <a:rect l="l" t="t" r="r" b="b"/>
            <a:pathLst>
              <a:path w="9134475" h="678180">
                <a:moveTo>
                  <a:pt x="9134475" y="0"/>
                </a:moveTo>
                <a:lnTo>
                  <a:pt x="0" y="0"/>
                </a:lnTo>
                <a:lnTo>
                  <a:pt x="0" y="677862"/>
                </a:lnTo>
                <a:lnTo>
                  <a:pt x="9134475" y="677862"/>
                </a:lnTo>
                <a:lnTo>
                  <a:pt x="9134475" y="0"/>
                </a:lnTo>
                <a:close/>
              </a:path>
            </a:pathLst>
          </a:custGeom>
          <a:solidFill>
            <a:srgbClr val="E9F5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09397" y="31497"/>
            <a:ext cx="8923655" cy="5691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430" marR="5080" indent="243840">
              <a:lnSpc>
                <a:spcPct val="101200"/>
              </a:lnSpc>
              <a:spcBef>
                <a:spcPts val="75"/>
              </a:spcBef>
            </a:pPr>
            <a:r>
              <a:rPr sz="2000" spc="-50" dirty="0"/>
              <a:t>1</a:t>
            </a:r>
            <a:r>
              <a:rPr sz="2000" spc="-50" dirty="0">
                <a:latin typeface="Carlito"/>
                <a:cs typeface="Carlito"/>
              </a:rPr>
              <a:t>. </a:t>
            </a:r>
            <a:r>
              <a:rPr spc="-165" dirty="0"/>
              <a:t>НОРМАТИВНОЕ </a:t>
            </a:r>
            <a:r>
              <a:rPr spc="-210" dirty="0"/>
              <a:t>ПРАВОВОЕ </a:t>
            </a:r>
            <a:r>
              <a:rPr spc="-229" dirty="0"/>
              <a:t>ОБЕСПЕЧЕНИЕ </a:t>
            </a:r>
            <a:r>
              <a:rPr spc="-170" dirty="0"/>
              <a:t>ОРГАНИЗАЦИИ </a:t>
            </a:r>
            <a:r>
              <a:rPr spc="-204" dirty="0"/>
              <a:t>ОБРАЗОВАТЕЛЬНОГО </a:t>
            </a:r>
            <a:r>
              <a:rPr spc="-220" dirty="0"/>
              <a:t>ПРОЦЕССА </a:t>
            </a:r>
            <a:r>
              <a:rPr spc="-265" dirty="0"/>
              <a:t>В  </a:t>
            </a:r>
            <a:r>
              <a:rPr spc="-180" dirty="0"/>
              <a:t>ОРГАНИЗАЦИЯХ</a:t>
            </a:r>
            <a:r>
              <a:rPr spc="-45" dirty="0"/>
              <a:t> </a:t>
            </a:r>
            <a:r>
              <a:rPr spc="-200" dirty="0"/>
              <a:t>ОБРАЗОВАНИЯ</a:t>
            </a:r>
            <a:endParaRPr sz="2000" dirty="0">
              <a:latin typeface="Carlito"/>
              <a:cs typeface="Carlito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26454"/>
              </p:ext>
            </p:extLst>
          </p:nvPr>
        </p:nvGraphicFramePr>
        <p:xfrm>
          <a:off x="395287" y="1600200"/>
          <a:ext cx="8141330" cy="3868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5175"/>
                <a:gridCol w="1925954"/>
                <a:gridCol w="108585"/>
                <a:gridCol w="1172844"/>
                <a:gridCol w="862329"/>
                <a:gridCol w="1213484"/>
                <a:gridCol w="822959"/>
              </a:tblGrid>
              <a:tr h="557334">
                <a:tc gridSpan="7">
                  <a:txBody>
                    <a:bodyPr/>
                    <a:lstStyle/>
                    <a:p>
                      <a:pPr marL="527050" marR="233045" indent="13335" algn="l">
                        <a:lnSpc>
                          <a:spcPts val="1920"/>
                        </a:lnSpc>
                        <a:spcBef>
                          <a:spcPts val="10"/>
                        </a:spcBef>
                        <a:tabLst>
                          <a:tab pos="2618740" algn="l"/>
                          <a:tab pos="4511040" algn="l"/>
                          <a:tab pos="4579620" algn="l"/>
                          <a:tab pos="6343015" algn="l"/>
                          <a:tab pos="6612890" algn="l"/>
                        </a:tabLst>
                      </a:pPr>
                      <a:r>
                        <a:rPr lang="ru-RU" sz="16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Уровни образования</a:t>
                      </a:r>
                      <a:r>
                        <a:rPr lang="ru-RU" sz="1600" b="1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     ГОСО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lang="ru-RU" sz="16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ТУПы</a:t>
                      </a:r>
                      <a:r>
                        <a:rPr lang="ru-RU" sz="1600" b="1" spc="-45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                      Типовые учебные</a:t>
                      </a:r>
                    </a:p>
                    <a:p>
                      <a:pPr marL="527050" marR="233045" indent="13335" algn="l">
                        <a:lnSpc>
                          <a:spcPts val="1920"/>
                        </a:lnSpc>
                        <a:spcBef>
                          <a:spcPts val="10"/>
                        </a:spcBef>
                        <a:tabLst>
                          <a:tab pos="2618740" algn="l"/>
                          <a:tab pos="4511040" algn="l"/>
                          <a:tab pos="4579620" algn="l"/>
                          <a:tab pos="6343015" algn="l"/>
                          <a:tab pos="6612890" algn="l"/>
                        </a:tabLst>
                      </a:pPr>
                      <a:r>
                        <a:rPr lang="ru-RU" sz="1600" b="1" spc="-45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                                                                                                                                 программы</a:t>
                      </a:r>
                      <a:endParaRPr lang="ru-RU" sz="1600" b="1" dirty="0" smtClean="0">
                        <a:solidFill>
                          <a:srgbClr val="FFFF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1601">
                <a:tc>
                  <a:txBody>
                    <a:bodyPr/>
                    <a:lstStyle/>
                    <a:p>
                      <a:pPr marL="68580">
                        <a:lnSpc>
                          <a:spcPts val="1870"/>
                        </a:lnSpc>
                      </a:pPr>
                      <a:r>
                        <a:rPr sz="1600" spc="-10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Мектепалды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87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187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</a:tr>
              <a:tr h="318406">
                <a:tc>
                  <a:txBody>
                    <a:bodyPr/>
                    <a:lstStyle/>
                    <a:p>
                      <a:pPr marL="68580">
                        <a:lnSpc>
                          <a:spcPts val="1820"/>
                        </a:lnSpc>
                      </a:pPr>
                      <a:r>
                        <a:rPr sz="1600" spc="-10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дайындық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</a:tr>
              <a:tr h="500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789"/>
                        </a:lnSpc>
                      </a:pPr>
                      <a:r>
                        <a:rPr lang="ru-RU" sz="1600" b="1" spc="-5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600" b="1" spc="-5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-4-сыныптар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06680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endParaRPr lang="ru-RU" sz="1400" dirty="0" smtClean="0">
                        <a:solidFill>
                          <a:srgbClr val="0F243E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6680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400" dirty="0" smtClean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ҚР</a:t>
                      </a:r>
                      <a:r>
                        <a:rPr sz="1400" spc="-15" dirty="0" smtClean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МЖМБС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07314" algn="ctr">
                        <a:lnSpc>
                          <a:spcPct val="100000"/>
                        </a:lnSpc>
                      </a:pPr>
                      <a:r>
                        <a:rPr sz="1400" i="1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(№604</a:t>
                      </a:r>
                      <a:r>
                        <a:rPr sz="1400" i="1" spc="295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31.10.2018ж</a:t>
                      </a:r>
                      <a:r>
                        <a:rPr sz="1400" i="1" dirty="0" smtClean="0">
                          <a:solidFill>
                            <a:srgbClr val="0F243E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lang="ru-RU" sz="1400" i="1" dirty="0" smtClean="0">
                        <a:solidFill>
                          <a:srgbClr val="0F243E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314" algn="ctr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с изменениями и</a:t>
                      </a:r>
                      <a:b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</a:b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дополнениями на 28.08. 2020 года № 372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</a:pPr>
                      <a:endParaRPr lang="ru-RU" sz="1400" b="1" spc="-10" dirty="0" smtClean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</a:pPr>
                      <a:r>
                        <a:rPr sz="1400" b="1" spc="-10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8.11.2012</a:t>
                      </a:r>
                      <a:r>
                        <a:rPr lang="ru-RU" sz="1400" b="0" spc="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№500</a:t>
                      </a:r>
                      <a:endParaRPr sz="1400" dirty="0" smtClean="0">
                        <a:latin typeface="Times New Roman"/>
                        <a:cs typeface="Times New Roman"/>
                      </a:endParaRPr>
                    </a:p>
                    <a:p>
                      <a:pPr marL="265430">
                        <a:lnSpc>
                          <a:spcPts val="1475"/>
                        </a:lnSpc>
                      </a:pPr>
                      <a:r>
                        <a:rPr sz="14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с изменениями и дополнениями на 12.08. 2022 года № 365)-</a:t>
                      </a:r>
                      <a:r>
                        <a:rPr kumimoji="0" lang="ru-RU" sz="14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 требуется выполнение ГОСО обучающимися с интеллектуальными нарушениями</a:t>
                      </a:r>
                      <a:endParaRPr sz="1400" i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59079">
                        <a:lnSpc>
                          <a:spcPts val="1789"/>
                        </a:lnSpc>
                      </a:pPr>
                      <a:r>
                        <a:rPr sz="16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3.04.2013</a:t>
                      </a:r>
                    </a:p>
                  </a:txBody>
                  <a:tcPr marL="0" marR="0" marT="635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62865">
                        <a:lnSpc>
                          <a:spcPts val="1789"/>
                        </a:lnSpc>
                      </a:pPr>
                      <a:r>
                        <a:rPr sz="1600" b="1" spc="-2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№115</a:t>
                      </a:r>
                      <a:endParaRPr sz="16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F2F2F2"/>
                    </a:solidFill>
                  </a:tcPr>
                </a:tc>
              </a:tr>
              <a:tr h="1277632">
                <a:tc>
                  <a:txBody>
                    <a:bodyPr/>
                    <a:lstStyle/>
                    <a:p>
                      <a:pPr marL="67945" marR="0" lvl="0" indent="0" defTabSz="914400" eaLnBrk="1" fontAlgn="auto" latinLnBrk="0" hangingPunct="1">
                        <a:lnSpc>
                          <a:spcPts val="16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0" cap="none" spc="-5" normalizeH="0" baseline="0" noProof="0" dirty="0" smtClean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67945" marR="0" lvl="0" indent="0" defTabSz="914400" eaLnBrk="1" fontAlgn="auto" latinLnBrk="0" hangingPunct="1">
                        <a:lnSpc>
                          <a:spcPts val="16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0" cap="none" spc="-5" normalizeH="0" baseline="0" noProof="0" dirty="0" smtClean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67945" marR="0" lvl="0" indent="0" defTabSz="914400" eaLnBrk="1" fontAlgn="auto" latinLnBrk="0" hangingPunct="1">
                        <a:lnSpc>
                          <a:spcPts val="16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0" cap="none" spc="-5" normalizeH="0" baseline="0" noProof="0" dirty="0" smtClean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67945" marR="0" lvl="0" indent="0" defTabSz="914400" eaLnBrk="1" fontAlgn="auto" latinLnBrk="0" hangingPunct="1">
                        <a:lnSpc>
                          <a:spcPts val="16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0" cap="none" spc="-5" normalizeH="0" baseline="0" noProof="0" dirty="0" smtClean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67945" marR="0" lvl="0" indent="0" defTabSz="914400" eaLnBrk="1" fontAlgn="auto" latinLnBrk="0" hangingPunct="1">
                        <a:lnSpc>
                          <a:spcPts val="16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0" cap="none" spc="-5" normalizeH="0" baseline="0" noProof="0" dirty="0" smtClean="0">
                          <a:ln>
                            <a:noFill/>
                          </a:ln>
                          <a:solidFill>
                            <a:srgbClr val="0F243E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5-10-сыныптар</a:t>
                      </a:r>
                      <a:endParaRPr kumimoji="0" lang="ru-RU" sz="16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265430">
                        <a:lnSpc>
                          <a:spcPts val="1475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85090">
                        <a:lnSpc>
                          <a:spcPts val="1475"/>
                        </a:lnSpc>
                      </a:pPr>
                      <a:endParaRPr lang="ru-RU" sz="1400" b="1" spc="5" dirty="0" smtClean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    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20.09.2018</a:t>
                      </a:r>
                    </a:p>
                    <a:p>
                      <a:r>
                        <a:rPr lang="ru-RU" sz="1600" b="1" baseline="0" dirty="0" smtClean="0"/>
                        <a:t>    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27.07.2017</a:t>
                      </a:r>
                    </a:p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05.02.2020</a:t>
                      </a:r>
                    </a:p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01.04 2022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 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№469</a:t>
                      </a:r>
                    </a:p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352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        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51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NewRomanPSM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NewRomanPSM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123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>
                    <a:solidFill>
                      <a:srgbClr val="F2F2F2"/>
                    </a:solidFill>
                  </a:tcPr>
                </a:tc>
              </a:tr>
              <a:tr h="28160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</a:tr>
              <a:tr h="65125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6680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3035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027" y="257560"/>
            <a:ext cx="77736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sz="2000" spc="-60" dirty="0"/>
              <a:t>7. </a:t>
            </a:r>
            <a:r>
              <a:rPr sz="2000" spc="-240" dirty="0"/>
              <a:t>СИСТЕМА </a:t>
            </a:r>
            <a:r>
              <a:rPr sz="2000" spc="-225" dirty="0"/>
              <a:t>ОЦЕНИВАНИЯ </a:t>
            </a:r>
            <a:r>
              <a:rPr sz="2000" b="0" i="1" dirty="0">
                <a:latin typeface="Carlito"/>
                <a:cs typeface="Carlito"/>
              </a:rPr>
              <a:t>(в </a:t>
            </a:r>
            <a:r>
              <a:rPr sz="2000" b="0" i="1" spc="-5" dirty="0">
                <a:latin typeface="Carlito"/>
                <a:cs typeface="Carlito"/>
              </a:rPr>
              <a:t>соответствии </a:t>
            </a:r>
            <a:r>
              <a:rPr sz="2000" b="0" i="1" dirty="0">
                <a:latin typeface="Carlito"/>
                <a:cs typeface="Carlito"/>
              </a:rPr>
              <a:t>с </a:t>
            </a:r>
            <a:r>
              <a:rPr sz="2000" b="0" i="1" spc="-5" dirty="0" err="1" smtClean="0">
                <a:latin typeface="Carlito"/>
                <a:cs typeface="Carlito"/>
              </a:rPr>
              <a:t>приказо</a:t>
            </a:r>
            <a:r>
              <a:rPr lang="ru-RU" sz="2000" b="0" i="1" spc="-5" dirty="0" smtClean="0">
                <a:latin typeface="Carlito"/>
                <a:cs typeface="Carlito"/>
              </a:rPr>
              <a:t>м</a:t>
            </a:r>
            <a:r>
              <a:rPr sz="2000" b="0" i="1" spc="-5" dirty="0" smtClean="0">
                <a:latin typeface="Carlito"/>
                <a:cs typeface="Carlito"/>
              </a:rPr>
              <a:t> </a:t>
            </a:r>
            <a:r>
              <a:rPr sz="2000" b="0" i="1" dirty="0">
                <a:latin typeface="Carlito"/>
                <a:cs typeface="Carlito"/>
              </a:rPr>
              <a:t>МОН </a:t>
            </a:r>
            <a:r>
              <a:rPr sz="2000" b="0" i="1" spc="-5" dirty="0">
                <a:latin typeface="Carlito"/>
                <a:cs typeface="Carlito"/>
              </a:rPr>
              <a:t>РК</a:t>
            </a:r>
            <a:r>
              <a:rPr sz="2000" b="0" i="1" spc="-120" dirty="0">
                <a:latin typeface="Carlito"/>
                <a:cs typeface="Carlito"/>
              </a:rPr>
              <a:t> </a:t>
            </a:r>
            <a:r>
              <a:rPr sz="2000" b="0" i="1" dirty="0">
                <a:latin typeface="Carlito"/>
                <a:cs typeface="Carlito"/>
              </a:rPr>
              <a:t>№</a:t>
            </a:r>
            <a:r>
              <a:rPr sz="2000" b="0" i="1" dirty="0" smtClean="0">
                <a:latin typeface="Carlito"/>
                <a:cs typeface="Carlito"/>
              </a:rPr>
              <a:t>125</a:t>
            </a:r>
            <a:r>
              <a:rPr lang="ru-RU" sz="2000" b="0" i="1" dirty="0" smtClean="0">
                <a:latin typeface="Carlito"/>
                <a:cs typeface="Carlito"/>
              </a:rPr>
              <a:t> от 18 марта 2008 года</a:t>
            </a:r>
            <a:r>
              <a:rPr sz="2000" b="0" i="1" dirty="0" smtClean="0">
                <a:latin typeface="Carlito"/>
                <a:cs typeface="Carlito"/>
              </a:rPr>
              <a:t>)</a:t>
            </a:r>
            <a:endParaRPr sz="20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7098" y="796911"/>
            <a:ext cx="7879154" cy="5040630"/>
            <a:chOff x="317818" y="764705"/>
            <a:chExt cx="7879154" cy="5040630"/>
          </a:xfrm>
        </p:grpSpPr>
        <p:sp>
          <p:nvSpPr>
            <p:cNvPr id="4" name="object 4"/>
            <p:cNvSpPr/>
            <p:nvPr/>
          </p:nvSpPr>
          <p:spPr>
            <a:xfrm>
              <a:off x="895742" y="764705"/>
              <a:ext cx="7301230" cy="5040630"/>
            </a:xfrm>
            <a:custGeom>
              <a:avLst/>
              <a:gdLst/>
              <a:ahLst/>
              <a:cxnLst/>
              <a:rect l="l" t="t" r="r" b="b"/>
              <a:pathLst>
                <a:path w="7301230" h="5040630">
                  <a:moveTo>
                    <a:pt x="4780915" y="0"/>
                  </a:moveTo>
                  <a:lnTo>
                    <a:pt x="4780915" y="1260144"/>
                  </a:lnTo>
                  <a:lnTo>
                    <a:pt x="0" y="1260144"/>
                  </a:lnTo>
                  <a:lnTo>
                    <a:pt x="0" y="3780421"/>
                  </a:lnTo>
                  <a:lnTo>
                    <a:pt x="4780915" y="3780421"/>
                  </a:lnTo>
                  <a:lnTo>
                    <a:pt x="4780915" y="5040566"/>
                  </a:lnTo>
                  <a:lnTo>
                    <a:pt x="7301191" y="2520289"/>
                  </a:lnTo>
                  <a:lnTo>
                    <a:pt x="4780915" y="0"/>
                  </a:lnTo>
                  <a:close/>
                </a:path>
              </a:pathLst>
            </a:custGeom>
            <a:solidFill>
              <a:srgbClr val="D0D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5742" y="2438399"/>
              <a:ext cx="2304656" cy="1864753"/>
            </a:xfrm>
            <a:custGeom>
              <a:avLst/>
              <a:gdLst/>
              <a:ahLst/>
              <a:cxnLst/>
              <a:rect l="l" t="t" r="r" b="b"/>
              <a:pathLst>
                <a:path w="2346325" h="2016760">
                  <a:moveTo>
                    <a:pt x="2010283" y="0"/>
                  </a:moveTo>
                  <a:lnTo>
                    <a:pt x="336042" y="0"/>
                  </a:lnTo>
                  <a:lnTo>
                    <a:pt x="286385" y="3643"/>
                  </a:lnTo>
                  <a:lnTo>
                    <a:pt x="238990" y="14227"/>
                  </a:lnTo>
                  <a:lnTo>
                    <a:pt x="194377" y="31231"/>
                  </a:lnTo>
                  <a:lnTo>
                    <a:pt x="153066" y="54136"/>
                  </a:lnTo>
                  <a:lnTo>
                    <a:pt x="115576" y="82423"/>
                  </a:lnTo>
                  <a:lnTo>
                    <a:pt x="82427" y="115570"/>
                  </a:lnTo>
                  <a:lnTo>
                    <a:pt x="54139" y="153060"/>
                  </a:lnTo>
                  <a:lnTo>
                    <a:pt x="31233" y="194372"/>
                  </a:lnTo>
                  <a:lnTo>
                    <a:pt x="14228" y="238986"/>
                  </a:lnTo>
                  <a:lnTo>
                    <a:pt x="3643" y="286382"/>
                  </a:lnTo>
                  <a:lnTo>
                    <a:pt x="0" y="336041"/>
                  </a:lnTo>
                  <a:lnTo>
                    <a:pt x="0" y="1680171"/>
                  </a:lnTo>
                  <a:lnTo>
                    <a:pt x="3643" y="1729831"/>
                  </a:lnTo>
                  <a:lnTo>
                    <a:pt x="14228" y="1777228"/>
                  </a:lnTo>
                  <a:lnTo>
                    <a:pt x="31233" y="1821844"/>
                  </a:lnTo>
                  <a:lnTo>
                    <a:pt x="54139" y="1863157"/>
                  </a:lnTo>
                  <a:lnTo>
                    <a:pt x="82427" y="1900648"/>
                  </a:lnTo>
                  <a:lnTo>
                    <a:pt x="115576" y="1933798"/>
                  </a:lnTo>
                  <a:lnTo>
                    <a:pt x="153066" y="1962086"/>
                  </a:lnTo>
                  <a:lnTo>
                    <a:pt x="194377" y="1984992"/>
                  </a:lnTo>
                  <a:lnTo>
                    <a:pt x="238990" y="2001998"/>
                  </a:lnTo>
                  <a:lnTo>
                    <a:pt x="286385" y="2012582"/>
                  </a:lnTo>
                  <a:lnTo>
                    <a:pt x="336042" y="2016226"/>
                  </a:lnTo>
                  <a:lnTo>
                    <a:pt x="2010283" y="2016226"/>
                  </a:lnTo>
                  <a:lnTo>
                    <a:pt x="2059939" y="2012582"/>
                  </a:lnTo>
                  <a:lnTo>
                    <a:pt x="2107334" y="2001998"/>
                  </a:lnTo>
                  <a:lnTo>
                    <a:pt x="2151947" y="1984992"/>
                  </a:lnTo>
                  <a:lnTo>
                    <a:pt x="2193258" y="1962086"/>
                  </a:lnTo>
                  <a:lnTo>
                    <a:pt x="2230748" y="1933798"/>
                  </a:lnTo>
                  <a:lnTo>
                    <a:pt x="2263897" y="1900648"/>
                  </a:lnTo>
                  <a:lnTo>
                    <a:pt x="2292185" y="1863157"/>
                  </a:lnTo>
                  <a:lnTo>
                    <a:pt x="2315091" y="1821844"/>
                  </a:lnTo>
                  <a:lnTo>
                    <a:pt x="2332096" y="1777228"/>
                  </a:lnTo>
                  <a:lnTo>
                    <a:pt x="2342681" y="1729831"/>
                  </a:lnTo>
                  <a:lnTo>
                    <a:pt x="2346325" y="1680171"/>
                  </a:lnTo>
                  <a:lnTo>
                    <a:pt x="2346325" y="336041"/>
                  </a:lnTo>
                  <a:lnTo>
                    <a:pt x="2342681" y="286382"/>
                  </a:lnTo>
                  <a:lnTo>
                    <a:pt x="2332096" y="238986"/>
                  </a:lnTo>
                  <a:lnTo>
                    <a:pt x="2315091" y="194372"/>
                  </a:lnTo>
                  <a:lnTo>
                    <a:pt x="2292185" y="153060"/>
                  </a:lnTo>
                  <a:lnTo>
                    <a:pt x="2263897" y="115570"/>
                  </a:lnTo>
                  <a:lnTo>
                    <a:pt x="2230748" y="82423"/>
                  </a:lnTo>
                  <a:lnTo>
                    <a:pt x="2193258" y="54136"/>
                  </a:lnTo>
                  <a:lnTo>
                    <a:pt x="2151947" y="31231"/>
                  </a:lnTo>
                  <a:lnTo>
                    <a:pt x="2107334" y="14227"/>
                  </a:lnTo>
                  <a:lnTo>
                    <a:pt x="2059939" y="3643"/>
                  </a:lnTo>
                  <a:lnTo>
                    <a:pt x="2010283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7818" y="2286393"/>
              <a:ext cx="2346325" cy="2016760"/>
            </a:xfrm>
            <a:custGeom>
              <a:avLst/>
              <a:gdLst/>
              <a:ahLst/>
              <a:cxnLst/>
              <a:rect l="l" t="t" r="r" b="b"/>
              <a:pathLst>
                <a:path w="2346325" h="2016760">
                  <a:moveTo>
                    <a:pt x="0" y="336041"/>
                  </a:moveTo>
                  <a:lnTo>
                    <a:pt x="3643" y="286382"/>
                  </a:lnTo>
                  <a:lnTo>
                    <a:pt x="14228" y="238986"/>
                  </a:lnTo>
                  <a:lnTo>
                    <a:pt x="31233" y="194372"/>
                  </a:lnTo>
                  <a:lnTo>
                    <a:pt x="54139" y="153060"/>
                  </a:lnTo>
                  <a:lnTo>
                    <a:pt x="82427" y="115570"/>
                  </a:lnTo>
                  <a:lnTo>
                    <a:pt x="115576" y="82423"/>
                  </a:lnTo>
                  <a:lnTo>
                    <a:pt x="153066" y="54136"/>
                  </a:lnTo>
                  <a:lnTo>
                    <a:pt x="194377" y="31231"/>
                  </a:lnTo>
                  <a:lnTo>
                    <a:pt x="238990" y="14227"/>
                  </a:lnTo>
                  <a:lnTo>
                    <a:pt x="286385" y="3643"/>
                  </a:lnTo>
                  <a:lnTo>
                    <a:pt x="336042" y="0"/>
                  </a:lnTo>
                  <a:lnTo>
                    <a:pt x="2010283" y="0"/>
                  </a:lnTo>
                  <a:lnTo>
                    <a:pt x="2059939" y="3643"/>
                  </a:lnTo>
                  <a:lnTo>
                    <a:pt x="2107334" y="14227"/>
                  </a:lnTo>
                  <a:lnTo>
                    <a:pt x="2151947" y="31231"/>
                  </a:lnTo>
                  <a:lnTo>
                    <a:pt x="2193258" y="54136"/>
                  </a:lnTo>
                  <a:lnTo>
                    <a:pt x="2230748" y="82423"/>
                  </a:lnTo>
                  <a:lnTo>
                    <a:pt x="2263897" y="115570"/>
                  </a:lnTo>
                  <a:lnTo>
                    <a:pt x="2292185" y="153060"/>
                  </a:lnTo>
                  <a:lnTo>
                    <a:pt x="2315091" y="194372"/>
                  </a:lnTo>
                  <a:lnTo>
                    <a:pt x="2332096" y="238986"/>
                  </a:lnTo>
                  <a:lnTo>
                    <a:pt x="2342681" y="286382"/>
                  </a:lnTo>
                  <a:lnTo>
                    <a:pt x="2346325" y="336041"/>
                  </a:lnTo>
                  <a:lnTo>
                    <a:pt x="2346325" y="1680171"/>
                  </a:lnTo>
                  <a:lnTo>
                    <a:pt x="2342681" y="1729831"/>
                  </a:lnTo>
                  <a:lnTo>
                    <a:pt x="2332096" y="1777228"/>
                  </a:lnTo>
                  <a:lnTo>
                    <a:pt x="2315091" y="1821844"/>
                  </a:lnTo>
                  <a:lnTo>
                    <a:pt x="2292185" y="1863157"/>
                  </a:lnTo>
                  <a:lnTo>
                    <a:pt x="2263897" y="1900648"/>
                  </a:lnTo>
                  <a:lnTo>
                    <a:pt x="2230748" y="1933798"/>
                  </a:lnTo>
                  <a:lnTo>
                    <a:pt x="2193258" y="1962086"/>
                  </a:lnTo>
                  <a:lnTo>
                    <a:pt x="2151947" y="1984992"/>
                  </a:lnTo>
                  <a:lnTo>
                    <a:pt x="2107334" y="2001998"/>
                  </a:lnTo>
                  <a:lnTo>
                    <a:pt x="2059939" y="2012582"/>
                  </a:lnTo>
                  <a:lnTo>
                    <a:pt x="2010283" y="2016226"/>
                  </a:lnTo>
                  <a:lnTo>
                    <a:pt x="336042" y="2016226"/>
                  </a:lnTo>
                  <a:lnTo>
                    <a:pt x="286385" y="2012582"/>
                  </a:lnTo>
                  <a:lnTo>
                    <a:pt x="238990" y="2001998"/>
                  </a:lnTo>
                  <a:lnTo>
                    <a:pt x="194377" y="1984992"/>
                  </a:lnTo>
                  <a:lnTo>
                    <a:pt x="153066" y="1962086"/>
                  </a:lnTo>
                  <a:lnTo>
                    <a:pt x="115576" y="1933798"/>
                  </a:lnTo>
                  <a:lnTo>
                    <a:pt x="82427" y="1900648"/>
                  </a:lnTo>
                  <a:lnTo>
                    <a:pt x="54139" y="1863157"/>
                  </a:lnTo>
                  <a:lnTo>
                    <a:pt x="31233" y="1821844"/>
                  </a:lnTo>
                  <a:lnTo>
                    <a:pt x="14228" y="1777228"/>
                  </a:lnTo>
                  <a:lnTo>
                    <a:pt x="3643" y="1729831"/>
                  </a:lnTo>
                  <a:lnTo>
                    <a:pt x="0" y="1680171"/>
                  </a:lnTo>
                  <a:lnTo>
                    <a:pt x="0" y="33604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19200" y="2315343"/>
            <a:ext cx="1981200" cy="2430152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00" spc="-5" dirty="0" smtClean="0">
                <a:solidFill>
                  <a:srgbClr val="FFFFFF"/>
                </a:solidFill>
                <a:latin typeface="Arial"/>
                <a:cs typeface="Arial"/>
              </a:rPr>
              <a:t>ФО</a:t>
            </a:r>
            <a:r>
              <a:rPr lang="ru-RU" sz="2000" spc="-5" dirty="0" smtClean="0">
                <a:solidFill>
                  <a:srgbClr val="FFFFFF"/>
                </a:solidFill>
                <a:latin typeface="Arial"/>
                <a:cs typeface="Arial"/>
              </a:rPr>
              <a:t> -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1200" dirty="0">
                <a:latin typeface="Times New Roman"/>
                <a:ea typeface="Times New Roman"/>
              </a:rPr>
              <a:t>текущего (</a:t>
            </a:r>
            <a:r>
              <a:rPr lang="ru-RU" sz="1200" dirty="0" smtClean="0">
                <a:latin typeface="Times New Roman"/>
                <a:ea typeface="Times New Roman"/>
              </a:rPr>
              <a:t>поурочного). Контроль </a:t>
            </a:r>
            <a:r>
              <a:rPr lang="ru-RU" sz="1200" dirty="0">
                <a:latin typeface="Times New Roman"/>
                <a:ea typeface="Times New Roman"/>
              </a:rPr>
              <a:t>носит стимулирующий и воспитательный характер</a:t>
            </a:r>
            <a:endParaRPr lang="ru-RU" sz="1200" dirty="0" smtClean="0">
              <a:latin typeface="Times New Roman"/>
              <a:ea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lang="ru-RU" sz="1200" spc="-5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процессе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формативного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оценивания учитель выявляет затруднения обучающихся в усвоении учебного материала и намечает пути их преодоления).</a:t>
            </a:r>
            <a:endParaRPr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2065" marR="454025">
              <a:lnSpc>
                <a:spcPts val="1660"/>
              </a:lnSpc>
              <a:spcBef>
                <a:spcPts val="270"/>
              </a:spcBef>
              <a:tabLst>
                <a:tab pos="185420" algn="l"/>
              </a:tabLst>
            </a:pPr>
            <a:endParaRPr sz="16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19600" y="2286393"/>
            <a:ext cx="2482215" cy="2042160"/>
            <a:chOff x="2906102" y="2178583"/>
            <a:chExt cx="2482215" cy="2042160"/>
          </a:xfrm>
        </p:grpSpPr>
        <p:sp>
          <p:nvSpPr>
            <p:cNvPr id="9" name="object 9"/>
            <p:cNvSpPr/>
            <p:nvPr/>
          </p:nvSpPr>
          <p:spPr>
            <a:xfrm>
              <a:off x="2918802" y="2191283"/>
              <a:ext cx="2456815" cy="2016760"/>
            </a:xfrm>
            <a:custGeom>
              <a:avLst/>
              <a:gdLst/>
              <a:ahLst/>
              <a:cxnLst/>
              <a:rect l="l" t="t" r="r" b="b"/>
              <a:pathLst>
                <a:path w="2456815" h="2016760">
                  <a:moveTo>
                    <a:pt x="2120557" y="0"/>
                  </a:moveTo>
                  <a:lnTo>
                    <a:pt x="336042" y="0"/>
                  </a:lnTo>
                  <a:lnTo>
                    <a:pt x="286385" y="3643"/>
                  </a:lnTo>
                  <a:lnTo>
                    <a:pt x="238990" y="14227"/>
                  </a:lnTo>
                  <a:lnTo>
                    <a:pt x="194377" y="31231"/>
                  </a:lnTo>
                  <a:lnTo>
                    <a:pt x="153066" y="54136"/>
                  </a:lnTo>
                  <a:lnTo>
                    <a:pt x="115576" y="82423"/>
                  </a:lnTo>
                  <a:lnTo>
                    <a:pt x="82427" y="115570"/>
                  </a:lnTo>
                  <a:lnTo>
                    <a:pt x="54139" y="153060"/>
                  </a:lnTo>
                  <a:lnTo>
                    <a:pt x="31233" y="194372"/>
                  </a:lnTo>
                  <a:lnTo>
                    <a:pt x="14228" y="238986"/>
                  </a:lnTo>
                  <a:lnTo>
                    <a:pt x="3643" y="286382"/>
                  </a:lnTo>
                  <a:lnTo>
                    <a:pt x="0" y="336041"/>
                  </a:lnTo>
                  <a:lnTo>
                    <a:pt x="0" y="1680171"/>
                  </a:lnTo>
                  <a:lnTo>
                    <a:pt x="3643" y="1729831"/>
                  </a:lnTo>
                  <a:lnTo>
                    <a:pt x="14228" y="1777228"/>
                  </a:lnTo>
                  <a:lnTo>
                    <a:pt x="31233" y="1821844"/>
                  </a:lnTo>
                  <a:lnTo>
                    <a:pt x="54139" y="1863157"/>
                  </a:lnTo>
                  <a:lnTo>
                    <a:pt x="82427" y="1900648"/>
                  </a:lnTo>
                  <a:lnTo>
                    <a:pt x="115576" y="1933798"/>
                  </a:lnTo>
                  <a:lnTo>
                    <a:pt x="153066" y="1962086"/>
                  </a:lnTo>
                  <a:lnTo>
                    <a:pt x="194377" y="1984992"/>
                  </a:lnTo>
                  <a:lnTo>
                    <a:pt x="238990" y="2001998"/>
                  </a:lnTo>
                  <a:lnTo>
                    <a:pt x="286385" y="2012582"/>
                  </a:lnTo>
                  <a:lnTo>
                    <a:pt x="336042" y="2016226"/>
                  </a:lnTo>
                  <a:lnTo>
                    <a:pt x="2120557" y="2016226"/>
                  </a:lnTo>
                  <a:lnTo>
                    <a:pt x="2170216" y="2012582"/>
                  </a:lnTo>
                  <a:lnTo>
                    <a:pt x="2217614" y="2001998"/>
                  </a:lnTo>
                  <a:lnTo>
                    <a:pt x="2262229" y="1984992"/>
                  </a:lnTo>
                  <a:lnTo>
                    <a:pt x="2303542" y="1962086"/>
                  </a:lnTo>
                  <a:lnTo>
                    <a:pt x="2341033" y="1933798"/>
                  </a:lnTo>
                  <a:lnTo>
                    <a:pt x="2374183" y="1900648"/>
                  </a:lnTo>
                  <a:lnTo>
                    <a:pt x="2402471" y="1863157"/>
                  </a:lnTo>
                  <a:lnTo>
                    <a:pt x="2425378" y="1821844"/>
                  </a:lnTo>
                  <a:lnTo>
                    <a:pt x="2442383" y="1777228"/>
                  </a:lnTo>
                  <a:lnTo>
                    <a:pt x="2452968" y="1729831"/>
                  </a:lnTo>
                  <a:lnTo>
                    <a:pt x="2456611" y="1680171"/>
                  </a:lnTo>
                  <a:lnTo>
                    <a:pt x="2456611" y="336041"/>
                  </a:lnTo>
                  <a:lnTo>
                    <a:pt x="2452968" y="286382"/>
                  </a:lnTo>
                  <a:lnTo>
                    <a:pt x="2442383" y="238986"/>
                  </a:lnTo>
                  <a:lnTo>
                    <a:pt x="2425378" y="194372"/>
                  </a:lnTo>
                  <a:lnTo>
                    <a:pt x="2402471" y="153060"/>
                  </a:lnTo>
                  <a:lnTo>
                    <a:pt x="2374183" y="115570"/>
                  </a:lnTo>
                  <a:lnTo>
                    <a:pt x="2341033" y="82423"/>
                  </a:lnTo>
                  <a:lnTo>
                    <a:pt x="2303542" y="54136"/>
                  </a:lnTo>
                  <a:lnTo>
                    <a:pt x="2262229" y="31231"/>
                  </a:lnTo>
                  <a:lnTo>
                    <a:pt x="2217614" y="14227"/>
                  </a:lnTo>
                  <a:lnTo>
                    <a:pt x="2170216" y="3643"/>
                  </a:lnTo>
                  <a:lnTo>
                    <a:pt x="2120557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18802" y="2191283"/>
              <a:ext cx="2456815" cy="2016760"/>
            </a:xfrm>
            <a:custGeom>
              <a:avLst/>
              <a:gdLst/>
              <a:ahLst/>
              <a:cxnLst/>
              <a:rect l="l" t="t" r="r" b="b"/>
              <a:pathLst>
                <a:path w="2456815" h="2016760">
                  <a:moveTo>
                    <a:pt x="0" y="336041"/>
                  </a:moveTo>
                  <a:lnTo>
                    <a:pt x="3643" y="286382"/>
                  </a:lnTo>
                  <a:lnTo>
                    <a:pt x="14228" y="238986"/>
                  </a:lnTo>
                  <a:lnTo>
                    <a:pt x="31233" y="194372"/>
                  </a:lnTo>
                  <a:lnTo>
                    <a:pt x="54139" y="153060"/>
                  </a:lnTo>
                  <a:lnTo>
                    <a:pt x="82427" y="115570"/>
                  </a:lnTo>
                  <a:lnTo>
                    <a:pt x="115576" y="82423"/>
                  </a:lnTo>
                  <a:lnTo>
                    <a:pt x="153066" y="54136"/>
                  </a:lnTo>
                  <a:lnTo>
                    <a:pt x="194377" y="31231"/>
                  </a:lnTo>
                  <a:lnTo>
                    <a:pt x="238990" y="14227"/>
                  </a:lnTo>
                  <a:lnTo>
                    <a:pt x="286385" y="3643"/>
                  </a:lnTo>
                  <a:lnTo>
                    <a:pt x="336042" y="0"/>
                  </a:lnTo>
                  <a:lnTo>
                    <a:pt x="2120557" y="0"/>
                  </a:lnTo>
                  <a:lnTo>
                    <a:pt x="2170216" y="3643"/>
                  </a:lnTo>
                  <a:lnTo>
                    <a:pt x="2217614" y="14227"/>
                  </a:lnTo>
                  <a:lnTo>
                    <a:pt x="2262229" y="31231"/>
                  </a:lnTo>
                  <a:lnTo>
                    <a:pt x="2303542" y="54136"/>
                  </a:lnTo>
                  <a:lnTo>
                    <a:pt x="2341033" y="82423"/>
                  </a:lnTo>
                  <a:lnTo>
                    <a:pt x="2374183" y="115570"/>
                  </a:lnTo>
                  <a:lnTo>
                    <a:pt x="2402471" y="153060"/>
                  </a:lnTo>
                  <a:lnTo>
                    <a:pt x="2425378" y="194372"/>
                  </a:lnTo>
                  <a:lnTo>
                    <a:pt x="2442383" y="238986"/>
                  </a:lnTo>
                  <a:lnTo>
                    <a:pt x="2452968" y="286382"/>
                  </a:lnTo>
                  <a:lnTo>
                    <a:pt x="2456611" y="336041"/>
                  </a:lnTo>
                  <a:lnTo>
                    <a:pt x="2456611" y="1680171"/>
                  </a:lnTo>
                  <a:lnTo>
                    <a:pt x="2452968" y="1729831"/>
                  </a:lnTo>
                  <a:lnTo>
                    <a:pt x="2442383" y="1777228"/>
                  </a:lnTo>
                  <a:lnTo>
                    <a:pt x="2425378" y="1821844"/>
                  </a:lnTo>
                  <a:lnTo>
                    <a:pt x="2402471" y="1863157"/>
                  </a:lnTo>
                  <a:lnTo>
                    <a:pt x="2374183" y="1900648"/>
                  </a:lnTo>
                  <a:lnTo>
                    <a:pt x="2341033" y="1933798"/>
                  </a:lnTo>
                  <a:lnTo>
                    <a:pt x="2303542" y="1962086"/>
                  </a:lnTo>
                  <a:lnTo>
                    <a:pt x="2262229" y="1984992"/>
                  </a:lnTo>
                  <a:lnTo>
                    <a:pt x="2217614" y="2001998"/>
                  </a:lnTo>
                  <a:lnTo>
                    <a:pt x="2170216" y="2012582"/>
                  </a:lnTo>
                  <a:lnTo>
                    <a:pt x="2120557" y="2016226"/>
                  </a:lnTo>
                  <a:lnTo>
                    <a:pt x="336042" y="2016226"/>
                  </a:lnTo>
                  <a:lnTo>
                    <a:pt x="286385" y="2012582"/>
                  </a:lnTo>
                  <a:lnTo>
                    <a:pt x="238990" y="2001998"/>
                  </a:lnTo>
                  <a:lnTo>
                    <a:pt x="194377" y="1984992"/>
                  </a:lnTo>
                  <a:lnTo>
                    <a:pt x="153066" y="1962086"/>
                  </a:lnTo>
                  <a:lnTo>
                    <a:pt x="115576" y="1933798"/>
                  </a:lnTo>
                  <a:lnTo>
                    <a:pt x="82427" y="1900648"/>
                  </a:lnTo>
                  <a:lnTo>
                    <a:pt x="54139" y="1863157"/>
                  </a:lnTo>
                  <a:lnTo>
                    <a:pt x="31233" y="1821844"/>
                  </a:lnTo>
                  <a:lnTo>
                    <a:pt x="14228" y="1777228"/>
                  </a:lnTo>
                  <a:lnTo>
                    <a:pt x="3643" y="1729831"/>
                  </a:lnTo>
                  <a:lnTo>
                    <a:pt x="0" y="1680171"/>
                  </a:lnTo>
                  <a:lnTo>
                    <a:pt x="0" y="33604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546359" y="2315342"/>
            <a:ext cx="2235441" cy="147604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790"/>
              </a:spcBef>
            </a:pPr>
            <a:r>
              <a:rPr sz="2000" spc="-105" dirty="0" smtClean="0">
                <a:solidFill>
                  <a:srgbClr val="FFFFFF"/>
                </a:solidFill>
                <a:latin typeface="Arial"/>
                <a:cs typeface="Arial"/>
              </a:rPr>
              <a:t>СОР</a:t>
            </a:r>
            <a:r>
              <a:rPr lang="ru-RU" sz="2000" spc="-105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1200" dirty="0" smtClean="0">
                <a:latin typeface="Times New Roman"/>
                <a:ea typeface="Times New Roman"/>
              </a:rPr>
              <a:t>периодический (тематический) контроль</a:t>
            </a:r>
            <a:endParaRPr lang="ru-RU" sz="1200" spc="-10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790"/>
              </a:spcBef>
            </a:pPr>
            <a:r>
              <a:rPr lang="ru-RU" sz="1200" spc="-10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0" dirty="0" smtClean="0">
                <a:solidFill>
                  <a:srgbClr val="FFFFFF"/>
                </a:solidFill>
                <a:latin typeface="Arial"/>
                <a:cs typeface="Arial"/>
              </a:rPr>
              <a:t>СОЧ</a:t>
            </a:r>
            <a:r>
              <a:rPr lang="ru-RU" sz="200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200" spc="-30" dirty="0" smtClean="0">
                <a:latin typeface="Times New Roman" pitchFamily="18" charset="0"/>
                <a:cs typeface="Times New Roman" pitchFamily="18" charset="0"/>
              </a:rPr>
              <a:t>(итоговый контроль за четверть)</a:t>
            </a:r>
          </a:p>
          <a:p>
            <a:pPr marL="12700" algn="ctr">
              <a:lnSpc>
                <a:spcPct val="100000"/>
              </a:lnSpc>
              <a:spcBef>
                <a:spcPts val="790"/>
              </a:spcBef>
            </a:pPr>
            <a:endParaRPr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97" y="31500"/>
            <a:ext cx="8923655" cy="553998"/>
          </a:xfrm>
        </p:spPr>
        <p:txBody>
          <a:bodyPr/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lang="ru-RU" sz="2000" kern="1200" spc="-265" dirty="0">
                <a:ea typeface="+mn-ea"/>
              </a:rPr>
              <a:t>ФОРМАТИВНОЕ </a:t>
            </a:r>
            <a:r>
              <a:rPr lang="ru-RU" sz="2000" kern="1200" spc="-260" dirty="0">
                <a:ea typeface="+mn-ea"/>
              </a:rPr>
              <a:t>ОЦЕНИВАНИЕ УЧЕБНЫХ ДОСТИЖЕНИЙ</a:t>
            </a:r>
            <a:r>
              <a:rPr lang="ru-RU" sz="2000" kern="1200" spc="-305" dirty="0">
                <a:ea typeface="+mn-ea"/>
              </a:rPr>
              <a:t> </a:t>
            </a:r>
            <a:r>
              <a:rPr lang="ru-RU" sz="2000" kern="1200" spc="-275" dirty="0">
                <a:ea typeface="+mn-ea"/>
              </a:rPr>
              <a:t>ОБУЧАЮЩИХСЯ (ЛУО)</a:t>
            </a:r>
            <a:r>
              <a:rPr lang="ru-RU" sz="2000" b="0" kern="1200" dirty="0">
                <a:solidFill>
                  <a:prstClr val="black"/>
                </a:solidFill>
                <a:ea typeface="+mn-ea"/>
              </a:rPr>
              <a:t/>
            </a:r>
            <a:br>
              <a:rPr lang="ru-RU" sz="2000" b="0" kern="1200" dirty="0">
                <a:solidFill>
                  <a:prstClr val="black"/>
                </a:solidFill>
                <a:ea typeface="+mn-ea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838200"/>
            <a:ext cx="7921381" cy="6759927"/>
          </a:xfrm>
        </p:spPr>
        <p:txBody>
          <a:bodyPr/>
          <a:lstStyle/>
          <a:p>
            <a:pPr marL="457200" marR="2671445" lvl="0" indent="-457200" algn="just" rtl="0">
              <a:spcBef>
                <a:spcPts val="100"/>
              </a:spcBef>
              <a:buAutoNum type="arabicPeriod"/>
            </a:pPr>
            <a:r>
              <a:rPr lang="ru-RU" sz="2400" b="1" i="1" spc="-295" dirty="0" smtClean="0">
                <a:solidFill>
                  <a:srgbClr val="0070C0"/>
                </a:solidFill>
                <a:ea typeface="+mj-ea"/>
              </a:rPr>
              <a:t>Р</a:t>
            </a:r>
            <a:r>
              <a:rPr lang="ru-RU" sz="2400" b="1" i="1" spc="-250" dirty="0" smtClean="0">
                <a:solidFill>
                  <a:srgbClr val="0070C0"/>
                </a:solidFill>
                <a:ea typeface="+mj-ea"/>
              </a:rPr>
              <a:t>е</a:t>
            </a:r>
            <a:r>
              <a:rPr lang="ru-RU" sz="2400" b="1" i="1" spc="-225" dirty="0" smtClean="0">
                <a:solidFill>
                  <a:srgbClr val="0070C0"/>
                </a:solidFill>
                <a:ea typeface="+mj-ea"/>
              </a:rPr>
              <a:t>з</a:t>
            </a:r>
            <a:r>
              <a:rPr lang="ru-RU" sz="2400" b="1" i="1" spc="-260" dirty="0" smtClean="0">
                <a:solidFill>
                  <a:srgbClr val="0070C0"/>
                </a:solidFill>
                <a:ea typeface="+mj-ea"/>
              </a:rPr>
              <a:t>ул</a:t>
            </a:r>
            <a:r>
              <a:rPr lang="ru-RU" sz="2400" b="1" i="1" spc="-265" dirty="0" smtClean="0">
                <a:solidFill>
                  <a:srgbClr val="0070C0"/>
                </a:solidFill>
                <a:ea typeface="+mj-ea"/>
              </a:rPr>
              <a:t>ь</a:t>
            </a:r>
            <a:r>
              <a:rPr lang="ru-RU" sz="2400" b="1" i="1" spc="-385" dirty="0" smtClean="0">
                <a:solidFill>
                  <a:srgbClr val="0070C0"/>
                </a:solidFill>
                <a:ea typeface="+mj-ea"/>
              </a:rPr>
              <a:t>т</a:t>
            </a:r>
            <a:r>
              <a:rPr lang="ru-RU" sz="2400" b="1" i="1" spc="-250" dirty="0" smtClean="0">
                <a:solidFill>
                  <a:srgbClr val="0070C0"/>
                </a:solidFill>
                <a:ea typeface="+mj-ea"/>
              </a:rPr>
              <a:t>а</a:t>
            </a:r>
            <a:r>
              <a:rPr lang="ru-RU" sz="2400" b="1" i="1" spc="-375" dirty="0" smtClean="0">
                <a:solidFill>
                  <a:srgbClr val="0070C0"/>
                </a:solidFill>
                <a:ea typeface="+mj-ea"/>
              </a:rPr>
              <a:t>т</a:t>
            </a:r>
            <a:r>
              <a:rPr lang="ru-RU" sz="2400" b="1" i="1" spc="-335" dirty="0" smtClean="0">
                <a:solidFill>
                  <a:srgbClr val="0070C0"/>
                </a:solidFill>
                <a:ea typeface="+mj-ea"/>
              </a:rPr>
              <a:t>ы</a:t>
            </a:r>
            <a:r>
              <a:rPr lang="ru-RU" sz="2400" b="1" i="1" dirty="0">
                <a:solidFill>
                  <a:srgbClr val="0070C0"/>
                </a:solidFill>
                <a:ea typeface="+mj-ea"/>
              </a:rPr>
              <a:t>	</a:t>
            </a:r>
            <a:r>
              <a:rPr lang="ru-RU" sz="2400" b="1" i="1" spc="-315" dirty="0" err="1">
                <a:solidFill>
                  <a:srgbClr val="0070C0"/>
                </a:solidFill>
                <a:ea typeface="+mj-ea"/>
              </a:rPr>
              <a:t>форм</a:t>
            </a:r>
            <a:r>
              <a:rPr lang="ru-RU" sz="2400" b="1" i="1" spc="-250" dirty="0" err="1">
                <a:solidFill>
                  <a:srgbClr val="0070C0"/>
                </a:solidFill>
                <a:ea typeface="+mj-ea"/>
              </a:rPr>
              <a:t>а</a:t>
            </a:r>
            <a:r>
              <a:rPr lang="ru-RU" sz="2400" b="1" i="1" spc="-385" dirty="0" err="1">
                <a:solidFill>
                  <a:srgbClr val="0070C0"/>
                </a:solidFill>
                <a:ea typeface="+mj-ea"/>
              </a:rPr>
              <a:t>т</a:t>
            </a:r>
            <a:r>
              <a:rPr lang="ru-RU" sz="2400" b="1" i="1" spc="-270" dirty="0" err="1">
                <a:solidFill>
                  <a:srgbClr val="0070C0"/>
                </a:solidFill>
                <a:ea typeface="+mj-ea"/>
              </a:rPr>
              <a:t>и</a:t>
            </a:r>
            <a:r>
              <a:rPr lang="ru-RU" sz="2400" b="1" i="1" spc="-265" dirty="0" err="1">
                <a:solidFill>
                  <a:srgbClr val="0070C0"/>
                </a:solidFill>
                <a:ea typeface="+mj-ea"/>
              </a:rPr>
              <a:t>в</a:t>
            </a:r>
            <a:r>
              <a:rPr lang="ru-RU" sz="2400" b="1" i="1" spc="-254" dirty="0" err="1">
                <a:solidFill>
                  <a:srgbClr val="0070C0"/>
                </a:solidFill>
                <a:ea typeface="+mj-ea"/>
              </a:rPr>
              <a:t>н</a:t>
            </a:r>
            <a:r>
              <a:rPr lang="ru-RU" sz="2400" b="1" i="1" spc="-270" dirty="0" err="1">
                <a:solidFill>
                  <a:srgbClr val="0070C0"/>
                </a:solidFill>
                <a:ea typeface="+mj-ea"/>
              </a:rPr>
              <a:t>о</a:t>
            </a:r>
            <a:r>
              <a:rPr lang="ru-RU" sz="2400" b="1" i="1" spc="-235" dirty="0" err="1">
                <a:solidFill>
                  <a:srgbClr val="0070C0"/>
                </a:solidFill>
                <a:ea typeface="+mj-ea"/>
              </a:rPr>
              <a:t>г</a:t>
            </a:r>
            <a:r>
              <a:rPr lang="ru-RU" sz="2400" b="1" i="1" spc="-265" dirty="0" err="1">
                <a:solidFill>
                  <a:srgbClr val="0070C0"/>
                </a:solidFill>
                <a:ea typeface="+mj-ea"/>
              </a:rPr>
              <a:t>о</a:t>
            </a:r>
            <a:r>
              <a:rPr lang="ru-RU" sz="2400" b="1" i="1" spc="-265" dirty="0">
                <a:solidFill>
                  <a:srgbClr val="0070C0"/>
                </a:solidFill>
                <a:ea typeface="+mj-ea"/>
              </a:rPr>
              <a:t> </a:t>
            </a:r>
            <a:r>
              <a:rPr lang="ru-RU" sz="2400" b="1" i="1" kern="1200" spc="-265" dirty="0" smtClean="0">
                <a:solidFill>
                  <a:srgbClr val="0070C0"/>
                </a:solidFill>
              </a:rPr>
              <a:t>оценивания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ежедневно </a:t>
            </a:r>
            <a:r>
              <a:rPr lang="ru-RU" sz="2400" b="1" i="1" kern="1200" spc="-295" dirty="0">
                <a:solidFill>
                  <a:srgbClr val="0070C0"/>
                </a:solidFill>
              </a:rPr>
              <a:t>выставляются</a:t>
            </a:r>
            <a:r>
              <a:rPr lang="ru-RU" sz="2400" b="1" i="1" kern="1200" spc="75" dirty="0">
                <a:solidFill>
                  <a:srgbClr val="0070C0"/>
                </a:solidFill>
              </a:rPr>
              <a:t>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в  </a:t>
            </a:r>
            <a:r>
              <a:rPr lang="ru-RU" sz="2400" b="1" i="1" kern="1200" spc="-270" dirty="0">
                <a:solidFill>
                  <a:srgbClr val="0070C0"/>
                </a:solidFill>
              </a:rPr>
              <a:t>бумажный журнал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в </a:t>
            </a:r>
            <a:r>
              <a:rPr lang="ru-RU" sz="2400" b="1" i="1" kern="1200" spc="-275" dirty="0">
                <a:solidFill>
                  <a:srgbClr val="0070C0"/>
                </a:solidFill>
              </a:rPr>
              <a:t>виде  </a:t>
            </a:r>
            <a:r>
              <a:rPr lang="ru-RU" sz="2400" b="1" i="1" kern="1200" spc="-265" dirty="0" smtClean="0">
                <a:solidFill>
                  <a:srgbClr val="0070C0"/>
                </a:solidFill>
              </a:rPr>
              <a:t>баллов,</a:t>
            </a:r>
          </a:p>
          <a:p>
            <a:pPr marL="457200" marR="2671445" lvl="0" indent="-457200" algn="just" rtl="0">
              <a:spcBef>
                <a:spcPts val="100"/>
              </a:spcBef>
              <a:buAutoNum type="arabicPeriod"/>
            </a:pPr>
            <a:endParaRPr lang="ru-RU" sz="2400" b="1" i="1" kern="1200" spc="-265" dirty="0" smtClean="0">
              <a:solidFill>
                <a:srgbClr val="0070C0"/>
              </a:solidFill>
            </a:endParaRPr>
          </a:p>
          <a:p>
            <a:pPr marL="2734945" marR="5080" lvl="0" algn="just" defTabSz="914400" rtl="0" eaLnBrk="1" fontAlgn="auto" latinLnBrk="0" hangingPunct="1">
              <a:lnSpc>
                <a:spcPct val="106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40000"/>
              <a:tabLst>
                <a:tab pos="3651250" algn="l"/>
              </a:tabLst>
              <a:defRPr/>
            </a:pPr>
            <a:r>
              <a:rPr lang="ru-RU" sz="2400" b="1" i="1" kern="1200" spc="-265" dirty="0" smtClean="0">
                <a:solidFill>
                  <a:srgbClr val="0070C0"/>
                </a:solidFill>
              </a:rPr>
              <a:t>2. </a:t>
            </a:r>
            <a:r>
              <a:rPr lang="ru-RU" sz="2000" b="1" i="1" kern="1200" spc="-229" dirty="0">
                <a:solidFill>
                  <a:srgbClr val="0070C0"/>
                </a:solidFill>
              </a:rPr>
              <a:t>Максимальный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балл </a:t>
            </a:r>
            <a:r>
              <a:rPr lang="ru-RU" sz="2000" b="1" i="1" kern="1200" spc="-200" dirty="0">
                <a:solidFill>
                  <a:srgbClr val="0070C0"/>
                </a:solidFill>
              </a:rPr>
              <a:t>за </a:t>
            </a:r>
            <a:r>
              <a:rPr lang="ru-RU" sz="2000" b="1" i="1" kern="1200" spc="-245" dirty="0" err="1">
                <a:solidFill>
                  <a:srgbClr val="0070C0"/>
                </a:solidFill>
              </a:rPr>
              <a:t>формативное</a:t>
            </a:r>
            <a:r>
              <a:rPr lang="ru-RU" sz="2000" b="1" i="1" kern="1200" spc="-245" dirty="0">
                <a:solidFill>
                  <a:srgbClr val="0070C0"/>
                </a:solidFill>
              </a:rPr>
              <a:t> 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оценивание</a:t>
            </a:r>
            <a:r>
              <a:rPr lang="ru-RU" sz="2000" b="1" i="1" kern="1200" spc="114" dirty="0">
                <a:solidFill>
                  <a:srgbClr val="0070C0"/>
                </a:solidFill>
              </a:rPr>
              <a:t> </a:t>
            </a:r>
            <a:r>
              <a:rPr lang="ru-RU" sz="2000" b="1" i="1" kern="1200" spc="-235" dirty="0">
                <a:solidFill>
                  <a:srgbClr val="0070C0"/>
                </a:solidFill>
              </a:rPr>
              <a:t>составляет </a:t>
            </a:r>
            <a:r>
              <a:rPr lang="ru-RU" sz="2000" b="1" i="1" kern="1200" spc="-215" dirty="0">
                <a:solidFill>
                  <a:srgbClr val="0070C0"/>
                </a:solidFill>
              </a:rPr>
              <a:t>не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более  </a:t>
            </a:r>
            <a:r>
              <a:rPr lang="ru-RU" sz="2000" b="1" i="1" kern="1200" spc="-204" dirty="0">
                <a:solidFill>
                  <a:srgbClr val="0070C0"/>
                </a:solidFill>
              </a:rPr>
              <a:t>10 </a:t>
            </a:r>
            <a:r>
              <a:rPr lang="ru-RU" sz="2000" b="1" i="1" kern="1200" spc="-225" dirty="0">
                <a:solidFill>
                  <a:srgbClr val="0070C0"/>
                </a:solidFill>
              </a:rPr>
              <a:t>баллов во </a:t>
            </a:r>
            <a:r>
              <a:rPr lang="ru-RU" sz="2000" b="1" i="1" kern="1200" spc="-240" dirty="0">
                <a:solidFill>
                  <a:srgbClr val="0070C0"/>
                </a:solidFill>
              </a:rPr>
              <a:t>2-11  </a:t>
            </a:r>
            <a:r>
              <a:rPr lang="ru-RU" sz="2000" b="1" i="1" kern="1200" spc="-195" dirty="0">
                <a:solidFill>
                  <a:srgbClr val="0070C0"/>
                </a:solidFill>
              </a:rPr>
              <a:t>классах,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при </a:t>
            </a:r>
            <a:r>
              <a:rPr lang="ru-RU" sz="2000" b="1" i="1" kern="1200" spc="-250" dirty="0">
                <a:solidFill>
                  <a:srgbClr val="0070C0"/>
                </a:solidFill>
              </a:rPr>
              <a:t>этом </a:t>
            </a:r>
            <a:r>
              <a:rPr lang="ru-RU" sz="2000" b="1" i="1" kern="1200" spc="-175" dirty="0">
                <a:solidFill>
                  <a:srgbClr val="0070C0"/>
                </a:solidFill>
              </a:rPr>
              <a:t>1-3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баллов </a:t>
            </a:r>
            <a:r>
              <a:rPr lang="ru-RU" sz="2000" b="1" i="1" kern="1200" spc="-245" dirty="0">
                <a:solidFill>
                  <a:srgbClr val="0070C0"/>
                </a:solidFill>
              </a:rPr>
              <a:t>соответствует  </a:t>
            </a:r>
            <a:r>
              <a:rPr lang="ru-RU" sz="2000" b="1" i="1" kern="1200" spc="-235" dirty="0">
                <a:solidFill>
                  <a:srgbClr val="0070C0"/>
                </a:solidFill>
              </a:rPr>
              <a:t>критериям </a:t>
            </a:r>
            <a:r>
              <a:rPr lang="ru-RU" sz="2000" b="1" i="1" kern="1200" spc="-210" dirty="0">
                <a:solidFill>
                  <a:srgbClr val="0070C0"/>
                </a:solidFill>
              </a:rPr>
              <a:t>низкого </a:t>
            </a:r>
            <a:r>
              <a:rPr lang="ru-RU" sz="2000" b="1" i="1" kern="1200" spc="-204" dirty="0">
                <a:solidFill>
                  <a:srgbClr val="0070C0"/>
                </a:solidFill>
              </a:rPr>
              <a:t>уровня, </a:t>
            </a:r>
            <a:r>
              <a:rPr lang="ru-RU" sz="2000" b="1" i="1" kern="1200" spc="-175" dirty="0">
                <a:solidFill>
                  <a:srgbClr val="0070C0"/>
                </a:solidFill>
              </a:rPr>
              <a:t>4-7 </a:t>
            </a:r>
            <a:r>
              <a:rPr lang="ru-RU" sz="2000" b="1" i="1" kern="1200" spc="-225" dirty="0">
                <a:solidFill>
                  <a:srgbClr val="0070C0"/>
                </a:solidFill>
              </a:rPr>
              <a:t>баллов </a:t>
            </a:r>
            <a:r>
              <a:rPr lang="ru-RU" sz="2000" b="1" i="1" kern="1200" spc="-200" dirty="0">
                <a:solidFill>
                  <a:srgbClr val="0070C0"/>
                </a:solidFill>
              </a:rPr>
              <a:t>–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среднего  </a:t>
            </a:r>
            <a:r>
              <a:rPr lang="ru-RU" sz="2000" b="1" i="1" kern="1200" spc="-200" dirty="0">
                <a:solidFill>
                  <a:srgbClr val="0070C0"/>
                </a:solidFill>
              </a:rPr>
              <a:t>уровня, </a:t>
            </a:r>
            <a:r>
              <a:rPr lang="ru-RU" sz="2000" b="1" i="1" kern="1200" spc="-185" dirty="0">
                <a:solidFill>
                  <a:srgbClr val="0070C0"/>
                </a:solidFill>
              </a:rPr>
              <a:t>8-10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баллов </a:t>
            </a:r>
            <a:r>
              <a:rPr lang="ru-RU" sz="2000" b="1" i="1" kern="1200" spc="-200" dirty="0">
                <a:solidFill>
                  <a:srgbClr val="0070C0"/>
                </a:solidFill>
              </a:rPr>
              <a:t>– </a:t>
            </a:r>
            <a:r>
              <a:rPr lang="ru-RU" sz="2000" b="1" i="1" kern="1200" spc="-220" dirty="0">
                <a:solidFill>
                  <a:srgbClr val="0070C0"/>
                </a:solidFill>
              </a:rPr>
              <a:t>высокого</a:t>
            </a:r>
            <a:r>
              <a:rPr lang="ru-RU" sz="2000" b="1" i="1" kern="1200" spc="-150" dirty="0">
                <a:solidFill>
                  <a:srgbClr val="0070C0"/>
                </a:solidFill>
              </a:rPr>
              <a:t> </a:t>
            </a:r>
            <a:r>
              <a:rPr lang="ru-RU" sz="2000" b="1" i="1" kern="1200" spc="-215" dirty="0" smtClean="0">
                <a:solidFill>
                  <a:srgbClr val="0070C0"/>
                </a:solidFill>
              </a:rPr>
              <a:t>уровня,</a:t>
            </a:r>
          </a:p>
          <a:p>
            <a:pPr marL="2734945" marR="5080" lvl="0" algn="just" defTabSz="914400" rtl="0" eaLnBrk="1" fontAlgn="auto" latinLnBrk="0" hangingPunct="1">
              <a:lnSpc>
                <a:spcPct val="106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40000"/>
              <a:tabLst>
                <a:tab pos="3651250" algn="l"/>
              </a:tabLst>
              <a:defRPr/>
            </a:pPr>
            <a:endParaRPr lang="ru-RU" sz="2000" b="1" i="1" kern="1200" spc="-215" dirty="0">
              <a:solidFill>
                <a:srgbClr val="0070C0"/>
              </a:solidFill>
            </a:endParaRPr>
          </a:p>
          <a:p>
            <a:pPr marL="132715" marR="2670810" lvl="0" algn="just" defTabSz="914400" rtl="0" eaLnBrk="1" fontAlgn="auto" latinLnBrk="0" hangingPunct="1">
              <a:lnSpc>
                <a:spcPct val="1061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ct val="116666"/>
              <a:tabLst>
                <a:tab pos="1047750" algn="l"/>
              </a:tabLst>
              <a:defRPr/>
            </a:pPr>
            <a:r>
              <a:rPr lang="ru-RU" sz="2000" b="1" i="1" kern="1200" spc="-215" dirty="0" smtClean="0">
                <a:solidFill>
                  <a:srgbClr val="0070C0"/>
                </a:solidFill>
              </a:rPr>
              <a:t>3. </a:t>
            </a:r>
            <a:r>
              <a:rPr lang="ru-RU" sz="2400" b="1" i="1" kern="1200" spc="-285" dirty="0">
                <a:solidFill>
                  <a:srgbClr val="0070C0"/>
                </a:solidFill>
              </a:rPr>
              <a:t>Учитель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ежедневно </a:t>
            </a:r>
            <a:r>
              <a:rPr lang="ru-RU" sz="2400" b="1" i="1" kern="1200" spc="-285" dirty="0">
                <a:solidFill>
                  <a:srgbClr val="0070C0"/>
                </a:solidFill>
              </a:rPr>
              <a:t>фиксирует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в  журнале </a:t>
            </a:r>
            <a:r>
              <a:rPr lang="ru-RU" sz="2400" b="1" i="1" kern="1200" spc="-254" dirty="0">
                <a:solidFill>
                  <a:srgbClr val="0070C0"/>
                </a:solidFill>
              </a:rPr>
              <a:t>прогресс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учебных </a:t>
            </a:r>
            <a:r>
              <a:rPr lang="ru-RU" sz="2400" b="1" i="1" kern="1200" spc="-280" dirty="0">
                <a:solidFill>
                  <a:srgbClr val="0070C0"/>
                </a:solidFill>
              </a:rPr>
              <a:t>достижений  обучающихся </a:t>
            </a:r>
            <a:r>
              <a:rPr lang="ru-RU" sz="2400" b="1" i="1" kern="1200" spc="-265" dirty="0">
                <a:solidFill>
                  <a:srgbClr val="0070C0"/>
                </a:solidFill>
              </a:rPr>
              <a:t>в виде </a:t>
            </a:r>
            <a:r>
              <a:rPr lang="ru-RU" sz="2400" b="1" i="1" kern="1200" spc="-245" dirty="0">
                <a:solidFill>
                  <a:srgbClr val="0070C0"/>
                </a:solidFill>
              </a:rPr>
              <a:t>баллов, </a:t>
            </a:r>
            <a:r>
              <a:rPr lang="ru-RU" sz="2400" b="1" i="1" kern="1200" spc="-254" dirty="0">
                <a:solidFill>
                  <a:srgbClr val="0070C0"/>
                </a:solidFill>
              </a:rPr>
              <a:t>согласно  </a:t>
            </a:r>
            <a:r>
              <a:rPr lang="ru-RU" sz="2400" b="1" i="1" kern="1200" spc="-285" dirty="0">
                <a:solidFill>
                  <a:srgbClr val="0070C0"/>
                </a:solidFill>
              </a:rPr>
              <a:t>дифференциации</a:t>
            </a:r>
            <a:endParaRPr lang="ru-RU" sz="2400" kern="1200" dirty="0">
              <a:solidFill>
                <a:prstClr val="black"/>
              </a:solidFill>
            </a:endParaRPr>
          </a:p>
          <a:p>
            <a:pPr marL="2734945" marR="5080" lvl="0" algn="just" defTabSz="914400" rtl="0" eaLnBrk="1" fontAlgn="auto" latinLnBrk="0" hangingPunct="1">
              <a:lnSpc>
                <a:spcPct val="106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40000"/>
              <a:tabLst>
                <a:tab pos="3651250" algn="l"/>
              </a:tabLst>
              <a:defRPr/>
            </a:pPr>
            <a:endParaRPr lang="ru-RU" sz="2000" kern="1200" dirty="0">
              <a:solidFill>
                <a:prstClr val="black"/>
              </a:solidFill>
            </a:endParaRPr>
          </a:p>
          <a:p>
            <a:pPr marR="2671445" lvl="0" algn="just" rtl="0">
              <a:spcBef>
                <a:spcPts val="100"/>
              </a:spcBef>
            </a:pPr>
            <a:endParaRPr lang="ru-RU" sz="2400" kern="1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4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9914" y="188895"/>
            <a:ext cx="8420735" cy="6468110"/>
            <a:chOff x="399912" y="188895"/>
            <a:chExt cx="8420735" cy="6468110"/>
          </a:xfrm>
        </p:grpSpPr>
        <p:sp>
          <p:nvSpPr>
            <p:cNvPr id="3" name="object 3"/>
            <p:cNvSpPr/>
            <p:nvPr/>
          </p:nvSpPr>
          <p:spPr>
            <a:xfrm>
              <a:off x="409172" y="188895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399912" y="188895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399912" y="188895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409172" y="412558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399912" y="412558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99912" y="412558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409172" y="636221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399912" y="636221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399912" y="636221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09172" y="858066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399912" y="858066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399912" y="858066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409172" y="1081729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399912" y="1081729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399912" y="1081729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409172" y="1305392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399912" y="1305392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399912" y="1305392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409172" y="1527237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99912" y="1527237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399912" y="1527236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409172" y="1750900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399912" y="1750900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399912" y="1750899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409172" y="1974563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99912" y="1974563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399912" y="1974563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09172" y="2196407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4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399912" y="2196407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399912" y="2196407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09172" y="2420070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399912" y="2420070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399912" y="2420070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09172" y="2643733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399912" y="2643733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2"/>
                  </a:moveTo>
                  <a:lnTo>
                    <a:pt x="0" y="221842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399912" y="2643733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409172" y="2865578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5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399912" y="2865578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5">
                  <a:moveTo>
                    <a:pt x="9257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399912" y="2865578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5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409172" y="3089241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399912" y="3089241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399912" y="3089241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409172" y="3312904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6"/>
                  </a:moveTo>
                  <a:lnTo>
                    <a:pt x="0" y="221846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6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399912" y="3312904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399912" y="3312904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409172" y="3534749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399912" y="3534749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399912" y="3534749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409172" y="3758412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399912" y="3758412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399912" y="3758412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409172" y="3982075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399912" y="3982075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399912" y="3982075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409172" y="4203919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399912" y="4203919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399912" y="4203919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409172" y="4427582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4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399912" y="4427582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399912" y="4427582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3" name="object 63"/>
            <p:cNvSpPr/>
            <p:nvPr/>
          </p:nvSpPr>
          <p:spPr>
            <a:xfrm>
              <a:off x="409172" y="4651245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EAF1D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399912" y="4651245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5" name="object 65"/>
            <p:cNvSpPr/>
            <p:nvPr/>
          </p:nvSpPr>
          <p:spPr>
            <a:xfrm>
              <a:off x="399912" y="4651245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6" name="object 66"/>
            <p:cNvSpPr/>
            <p:nvPr/>
          </p:nvSpPr>
          <p:spPr>
            <a:xfrm>
              <a:off x="409172" y="4873090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7" name="object 67"/>
            <p:cNvSpPr/>
            <p:nvPr/>
          </p:nvSpPr>
          <p:spPr>
            <a:xfrm>
              <a:off x="399912" y="4873090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8" name="object 68"/>
            <p:cNvSpPr/>
            <p:nvPr/>
          </p:nvSpPr>
          <p:spPr>
            <a:xfrm>
              <a:off x="399912" y="4873090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69" name="object 69"/>
            <p:cNvSpPr/>
            <p:nvPr/>
          </p:nvSpPr>
          <p:spPr>
            <a:xfrm>
              <a:off x="409172" y="5096753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0" name="object 70"/>
            <p:cNvSpPr/>
            <p:nvPr/>
          </p:nvSpPr>
          <p:spPr>
            <a:xfrm>
              <a:off x="399912" y="5096753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1" name="object 71"/>
            <p:cNvSpPr/>
            <p:nvPr/>
          </p:nvSpPr>
          <p:spPr>
            <a:xfrm>
              <a:off x="399912" y="5096753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2" name="object 72"/>
            <p:cNvSpPr/>
            <p:nvPr/>
          </p:nvSpPr>
          <p:spPr>
            <a:xfrm>
              <a:off x="409172" y="5320416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399912" y="5320418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2"/>
                  </a:moveTo>
                  <a:lnTo>
                    <a:pt x="0" y="221842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4" name="object 74"/>
            <p:cNvSpPr/>
            <p:nvPr/>
          </p:nvSpPr>
          <p:spPr>
            <a:xfrm>
              <a:off x="399912" y="5320416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5" name="object 75"/>
            <p:cNvSpPr/>
            <p:nvPr/>
          </p:nvSpPr>
          <p:spPr>
            <a:xfrm>
              <a:off x="409172" y="5542261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4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6" name="object 76"/>
            <p:cNvSpPr/>
            <p:nvPr/>
          </p:nvSpPr>
          <p:spPr>
            <a:xfrm>
              <a:off x="399912" y="5542261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4"/>
                  </a:moveTo>
                  <a:lnTo>
                    <a:pt x="0" y="22366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7" name="object 77"/>
            <p:cNvSpPr/>
            <p:nvPr/>
          </p:nvSpPr>
          <p:spPr>
            <a:xfrm>
              <a:off x="399912" y="5542261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8" name="object 78"/>
            <p:cNvSpPr/>
            <p:nvPr/>
          </p:nvSpPr>
          <p:spPr>
            <a:xfrm>
              <a:off x="409172" y="5765925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9" name="object 79"/>
            <p:cNvSpPr/>
            <p:nvPr/>
          </p:nvSpPr>
          <p:spPr>
            <a:xfrm>
              <a:off x="399912" y="5765925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0" name="object 80"/>
            <p:cNvSpPr/>
            <p:nvPr/>
          </p:nvSpPr>
          <p:spPr>
            <a:xfrm>
              <a:off x="399912" y="5765924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1" name="object 81"/>
            <p:cNvSpPr/>
            <p:nvPr/>
          </p:nvSpPr>
          <p:spPr>
            <a:xfrm>
              <a:off x="409172" y="5989587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2" name="object 82"/>
            <p:cNvSpPr/>
            <p:nvPr/>
          </p:nvSpPr>
          <p:spPr>
            <a:xfrm>
              <a:off x="399912" y="5989587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3" name="object 83"/>
            <p:cNvSpPr/>
            <p:nvPr/>
          </p:nvSpPr>
          <p:spPr>
            <a:xfrm>
              <a:off x="399912" y="5989587"/>
              <a:ext cx="0" cy="222250"/>
            </a:xfrm>
            <a:custGeom>
              <a:avLst/>
              <a:gdLst/>
              <a:ahLst/>
              <a:cxnLst/>
              <a:rect l="l" t="t" r="r" b="b"/>
              <a:pathLst>
                <a:path h="222250">
                  <a:moveTo>
                    <a:pt x="0" y="0"/>
                  </a:moveTo>
                  <a:lnTo>
                    <a:pt x="0" y="2218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4" name="object 84"/>
            <p:cNvSpPr/>
            <p:nvPr/>
          </p:nvSpPr>
          <p:spPr>
            <a:xfrm>
              <a:off x="409172" y="6211432"/>
              <a:ext cx="8411210" cy="224154"/>
            </a:xfrm>
            <a:custGeom>
              <a:avLst/>
              <a:gdLst/>
              <a:ahLst/>
              <a:cxnLst/>
              <a:rect l="l" t="t" r="r" b="b"/>
              <a:pathLst>
                <a:path w="8411210" h="224154">
                  <a:moveTo>
                    <a:pt x="8410983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3663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399912" y="6211433"/>
              <a:ext cx="9525" cy="224154"/>
            </a:xfrm>
            <a:custGeom>
              <a:avLst/>
              <a:gdLst/>
              <a:ahLst/>
              <a:cxnLst/>
              <a:rect l="l" t="t" r="r" b="b"/>
              <a:pathLst>
                <a:path w="9525" h="224154">
                  <a:moveTo>
                    <a:pt x="9257" y="223663"/>
                  </a:moveTo>
                  <a:lnTo>
                    <a:pt x="0" y="223663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36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6" name="object 86"/>
            <p:cNvSpPr/>
            <p:nvPr/>
          </p:nvSpPr>
          <p:spPr>
            <a:xfrm>
              <a:off x="399912" y="6211432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87" name="object 87"/>
            <p:cNvSpPr/>
            <p:nvPr/>
          </p:nvSpPr>
          <p:spPr>
            <a:xfrm>
              <a:off x="409172" y="6435094"/>
              <a:ext cx="8411210" cy="222250"/>
            </a:xfrm>
            <a:custGeom>
              <a:avLst/>
              <a:gdLst/>
              <a:ahLst/>
              <a:cxnLst/>
              <a:rect l="l" t="t" r="r" b="b"/>
              <a:pathLst>
                <a:path w="8411210" h="222250">
                  <a:moveTo>
                    <a:pt x="8410983" y="221844"/>
                  </a:moveTo>
                  <a:lnTo>
                    <a:pt x="0" y="221844"/>
                  </a:lnTo>
                  <a:lnTo>
                    <a:pt x="0" y="0"/>
                  </a:lnTo>
                  <a:lnTo>
                    <a:pt x="8410983" y="0"/>
                  </a:lnTo>
                  <a:lnTo>
                    <a:pt x="8410983" y="221844"/>
                  </a:lnTo>
                  <a:close/>
                </a:path>
              </a:pathLst>
            </a:custGeom>
            <a:solidFill>
              <a:srgbClr val="C2D69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500616" y="158026"/>
            <a:ext cx="8355965" cy="666259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7620" algn="just">
              <a:lnSpc>
                <a:spcPct val="104800"/>
              </a:lnSpc>
              <a:spcBef>
                <a:spcPts val="50"/>
              </a:spcBef>
              <a:buClr>
                <a:srgbClr val="002060"/>
              </a:buClr>
              <a:buFont typeface="Times New Roman"/>
              <a:buAutoNum type="arabicPlain"/>
              <a:tabLst>
                <a:tab pos="281305" algn="l"/>
              </a:tabLst>
            </a:pPr>
            <a:r>
              <a:rPr sz="1400" b="1" i="1" u="sng" spc="210" dirty="0">
                <a:solidFill>
                  <a:srgbClr val="002060"/>
                </a:solidFill>
                <a:latin typeface="Times New Roman"/>
                <a:cs typeface="Times New Roman"/>
              </a:rPr>
              <a:t>балл</a:t>
            </a:r>
            <a:r>
              <a:rPr sz="1400" b="1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–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выполнил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до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10 </a:t>
            </a:r>
            <a:r>
              <a:rPr sz="1400" i="1" spc="350" dirty="0">
                <a:solidFill>
                  <a:srgbClr val="002060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85" dirty="0">
                <a:solidFill>
                  <a:srgbClr val="002060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допущены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ошибки, на </a:t>
            </a:r>
            <a:r>
              <a:rPr sz="1400" i="1" spc="195" dirty="0">
                <a:solidFill>
                  <a:srgbClr val="002060"/>
                </a:solidFill>
                <a:latin typeface="Times New Roman"/>
                <a:cs typeface="Times New Roman"/>
              </a:rPr>
              <a:t>уроке  пассивный,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не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делает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выводы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по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итогам </a:t>
            </a:r>
            <a:r>
              <a:rPr sz="1400" i="1" spc="220" dirty="0">
                <a:solidFill>
                  <a:srgbClr val="002060"/>
                </a:solidFill>
                <a:latin typeface="Times New Roman"/>
                <a:cs typeface="Times New Roman"/>
              </a:rPr>
              <a:t>обратной </a:t>
            </a:r>
            <a:r>
              <a:rPr sz="1400" i="1" spc="180" dirty="0">
                <a:solidFill>
                  <a:srgbClr val="002060"/>
                </a:solidFill>
                <a:latin typeface="Times New Roman"/>
                <a:cs typeface="Times New Roman"/>
              </a:rPr>
              <a:t>связи </a:t>
            </a:r>
            <a:r>
              <a:rPr sz="1400" i="1" spc="185" dirty="0">
                <a:solidFill>
                  <a:srgbClr val="002060"/>
                </a:solidFill>
                <a:latin typeface="Times New Roman"/>
                <a:cs typeface="Times New Roman"/>
              </a:rPr>
              <a:t>с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учителем, не</a:t>
            </a:r>
            <a:r>
              <a:rPr sz="1400" i="1" spc="-18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проявляет  </a:t>
            </a:r>
            <a:r>
              <a:rPr sz="1400" i="1" spc="215" dirty="0">
                <a:solidFill>
                  <a:srgbClr val="002060"/>
                </a:solidFill>
                <a:latin typeface="Times New Roman"/>
                <a:cs typeface="Times New Roman"/>
              </a:rPr>
              <a:t>самостоятельность</a:t>
            </a:r>
            <a:r>
              <a:rPr sz="1400" i="1" spc="1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при</a:t>
            </a:r>
            <a:r>
              <a:rPr sz="1400" i="1" spc="1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выполнении</a:t>
            </a:r>
            <a:r>
              <a:rPr sz="1400" i="1" spc="10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190" dirty="0">
                <a:solidFill>
                  <a:srgbClr val="002060"/>
                </a:solidFill>
                <a:latin typeface="Times New Roman"/>
                <a:cs typeface="Times New Roman"/>
              </a:rPr>
              <a:t>заданий,</a:t>
            </a:r>
            <a:r>
              <a:rPr sz="1400" i="1" spc="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не</a:t>
            </a:r>
            <a:r>
              <a:rPr sz="1400" i="1" spc="1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знает</a:t>
            </a:r>
            <a:r>
              <a:rPr sz="1400" i="1" spc="1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5" dirty="0">
                <a:solidFill>
                  <a:srgbClr val="002060"/>
                </a:solidFill>
                <a:latin typeface="Times New Roman"/>
                <a:cs typeface="Times New Roman"/>
              </a:rPr>
              <a:t>пройденный</a:t>
            </a:r>
            <a:r>
              <a:rPr sz="1400" i="1" spc="1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материал;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55" algn="just">
              <a:lnSpc>
                <a:spcPts val="1760"/>
              </a:lnSpc>
              <a:spcBef>
                <a:spcPts val="60"/>
              </a:spcBef>
              <a:buFontTx/>
              <a:buAutoNum type="arabicPlain"/>
              <a:tabLst>
                <a:tab pos="269875" algn="l"/>
              </a:tabLst>
            </a:pPr>
            <a:r>
              <a:rPr sz="1400" b="1" i="1" u="sng" spc="204" dirty="0">
                <a:solidFill>
                  <a:srgbClr val="002060"/>
                </a:solidFill>
                <a:latin typeface="Times New Roman"/>
                <a:cs typeface="Times New Roman"/>
              </a:rPr>
              <a:t>балла</a:t>
            </a:r>
            <a:r>
              <a:rPr sz="1400" b="1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– выполнил до 20 </a:t>
            </a:r>
            <a:r>
              <a:rPr sz="1400" i="1" spc="350" dirty="0">
                <a:solidFill>
                  <a:srgbClr val="002060"/>
                </a:solidFill>
                <a:latin typeface="Times New Roman"/>
                <a:cs typeface="Times New Roman"/>
              </a:rPr>
              <a:t>%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002060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допущены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ошибки,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на </a:t>
            </a:r>
            <a:r>
              <a:rPr sz="1400" i="1" spc="195" dirty="0">
                <a:solidFill>
                  <a:srgbClr val="002060"/>
                </a:solidFill>
                <a:latin typeface="Times New Roman"/>
                <a:cs typeface="Times New Roman"/>
              </a:rPr>
              <a:t>уроке  пассивный,</a:t>
            </a:r>
            <a:r>
              <a:rPr sz="1400" i="1" spc="1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не</a:t>
            </a:r>
            <a:r>
              <a:rPr sz="1400" i="1" spc="14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185" dirty="0">
                <a:solidFill>
                  <a:srgbClr val="002060"/>
                </a:solidFill>
                <a:latin typeface="Times New Roman"/>
                <a:cs typeface="Times New Roman"/>
              </a:rPr>
              <a:t>всегда</a:t>
            </a:r>
            <a:r>
              <a:rPr sz="1400" i="1" spc="1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5" dirty="0">
                <a:solidFill>
                  <a:srgbClr val="002060"/>
                </a:solidFill>
                <a:latin typeface="Times New Roman"/>
                <a:cs typeface="Times New Roman"/>
              </a:rPr>
              <a:t>делает</a:t>
            </a:r>
            <a:r>
              <a:rPr sz="1400" i="1" spc="12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29" dirty="0">
                <a:solidFill>
                  <a:srgbClr val="002060"/>
                </a:solidFill>
                <a:latin typeface="Times New Roman"/>
                <a:cs typeface="Times New Roman"/>
              </a:rPr>
              <a:t>соответствующие</a:t>
            </a:r>
            <a:r>
              <a:rPr sz="1400" i="1" spc="12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выводы</a:t>
            </a:r>
            <a:r>
              <a:rPr sz="1400" i="1" spc="13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по</a:t>
            </a:r>
            <a:r>
              <a:rPr sz="1400" i="1" spc="15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итогам</a:t>
            </a:r>
            <a:r>
              <a:rPr sz="1400" i="1" spc="13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20" dirty="0">
                <a:solidFill>
                  <a:srgbClr val="002060"/>
                </a:solidFill>
                <a:latin typeface="Times New Roman"/>
                <a:cs typeface="Times New Roman"/>
              </a:rPr>
              <a:t>обратной</a:t>
            </a:r>
            <a:r>
              <a:rPr sz="1400" i="1" spc="1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180" dirty="0">
                <a:solidFill>
                  <a:srgbClr val="002060"/>
                </a:solidFill>
                <a:latin typeface="Times New Roman"/>
                <a:cs typeface="Times New Roman"/>
              </a:rPr>
              <a:t>связи  </a:t>
            </a:r>
            <a:r>
              <a:rPr sz="1400" i="1" spc="185" dirty="0">
                <a:solidFill>
                  <a:srgbClr val="002060"/>
                </a:solidFill>
                <a:latin typeface="Times New Roman"/>
                <a:cs typeface="Times New Roman"/>
              </a:rPr>
              <a:t>с</a:t>
            </a:r>
            <a:r>
              <a:rPr sz="1400" i="1" spc="9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учителем,не</a:t>
            </a:r>
            <a:r>
              <a:rPr sz="1400" i="1" spc="9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проявляет</a:t>
            </a:r>
            <a:r>
              <a:rPr sz="1400" i="1" spc="10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5" dirty="0">
                <a:solidFill>
                  <a:srgbClr val="002060"/>
                </a:solidFill>
                <a:latin typeface="Times New Roman"/>
                <a:cs typeface="Times New Roman"/>
              </a:rPr>
              <a:t>самостоятельность</a:t>
            </a:r>
            <a:r>
              <a:rPr sz="1400" i="1" spc="1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при</a:t>
            </a:r>
            <a:r>
              <a:rPr sz="1400" i="1" spc="1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выполнении</a:t>
            </a:r>
            <a:r>
              <a:rPr sz="1400" i="1" spc="10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190" dirty="0">
                <a:solidFill>
                  <a:srgbClr val="002060"/>
                </a:solidFill>
                <a:latin typeface="Times New Roman"/>
                <a:cs typeface="Times New Roman"/>
              </a:rPr>
              <a:t>заданий;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50825" indent="-238760" algn="just">
              <a:lnSpc>
                <a:spcPts val="1675"/>
              </a:lnSpc>
              <a:buFontTx/>
              <a:buAutoNum type="arabicPlain"/>
              <a:tabLst>
                <a:tab pos="251460" algn="l"/>
              </a:tabLst>
            </a:pPr>
            <a:r>
              <a:rPr sz="1400" b="1" i="1" u="sng" spc="204" dirty="0">
                <a:solidFill>
                  <a:srgbClr val="002060"/>
                </a:solidFill>
                <a:latin typeface="Times New Roman"/>
                <a:cs typeface="Times New Roman"/>
              </a:rPr>
              <a:t>балла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– выполнил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до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30 </a:t>
            </a:r>
            <a:r>
              <a:rPr sz="1400" i="1" spc="350" dirty="0">
                <a:solidFill>
                  <a:srgbClr val="002060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002060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допущены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ошибки,</a:t>
            </a:r>
            <a:r>
              <a:rPr sz="1400" i="1" spc="28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стремится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9525" algn="just">
              <a:lnSpc>
                <a:spcPct val="104800"/>
              </a:lnSpc>
            </a:pP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исправить </a:t>
            </a:r>
            <a:r>
              <a:rPr sz="1400" i="1" spc="190" dirty="0">
                <a:solidFill>
                  <a:srgbClr val="002060"/>
                </a:solidFill>
                <a:latin typeface="Times New Roman"/>
                <a:cs typeface="Times New Roman"/>
              </a:rPr>
              <a:t>свои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ошибки, на </a:t>
            </a:r>
            <a:r>
              <a:rPr sz="1400" i="1" spc="195" dirty="0">
                <a:solidFill>
                  <a:srgbClr val="002060"/>
                </a:solidFill>
                <a:latin typeface="Times New Roman"/>
                <a:cs typeface="Times New Roman"/>
              </a:rPr>
              <a:t>уроке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иногда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проявляет активность,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нуждается </a:t>
            </a:r>
            <a:r>
              <a:rPr sz="1400" i="1" spc="180" dirty="0">
                <a:solidFill>
                  <a:srgbClr val="002060"/>
                </a:solidFill>
                <a:latin typeface="Times New Roman"/>
                <a:cs typeface="Times New Roman"/>
              </a:rPr>
              <a:t>в  </a:t>
            </a:r>
            <a:r>
              <a:rPr sz="1400" i="1" spc="225" dirty="0">
                <a:solidFill>
                  <a:srgbClr val="002060"/>
                </a:solidFill>
                <a:latin typeface="Times New Roman"/>
                <a:cs typeface="Times New Roman"/>
              </a:rPr>
              <a:t>поддержке</a:t>
            </a:r>
            <a:r>
              <a:rPr sz="1400" i="1" spc="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0" dirty="0">
                <a:solidFill>
                  <a:srgbClr val="002060"/>
                </a:solidFill>
                <a:latin typeface="Times New Roman"/>
                <a:cs typeface="Times New Roman"/>
              </a:rPr>
              <a:t>учителя/родителей/сверстников</a:t>
            </a:r>
            <a:r>
              <a:rPr sz="1400" i="1" spc="9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5" dirty="0">
                <a:solidFill>
                  <a:srgbClr val="002060"/>
                </a:solidFill>
                <a:latin typeface="Times New Roman"/>
                <a:cs typeface="Times New Roman"/>
              </a:rPr>
              <a:t>при</a:t>
            </a:r>
            <a:r>
              <a:rPr sz="1400" i="1" spc="10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002060"/>
                </a:solidFill>
                <a:latin typeface="Times New Roman"/>
                <a:cs typeface="Times New Roman"/>
              </a:rPr>
              <a:t>выполнений</a:t>
            </a:r>
            <a:r>
              <a:rPr sz="1400" i="1" spc="10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002060"/>
                </a:solidFill>
                <a:latin typeface="Times New Roman"/>
                <a:cs typeface="Times New Roman"/>
              </a:rPr>
              <a:t>учебных</a:t>
            </a:r>
            <a:r>
              <a:rPr sz="1400" i="1" spc="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i="1" spc="195" dirty="0">
                <a:solidFill>
                  <a:srgbClr val="002060"/>
                </a:solidFill>
                <a:latin typeface="Times New Roman"/>
                <a:cs typeface="Times New Roman"/>
              </a:rPr>
              <a:t>заданий;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715" algn="just">
              <a:lnSpc>
                <a:spcPts val="1760"/>
              </a:lnSpc>
              <a:spcBef>
                <a:spcPts val="60"/>
              </a:spcBef>
              <a:buFontTx/>
              <a:buAutoNum type="arabicPlain" startAt="4"/>
              <a:tabLst>
                <a:tab pos="240029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балла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до 40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ошибки, </a:t>
            </a:r>
            <a:r>
              <a:rPr sz="1400" i="1" spc="225" dirty="0">
                <a:solidFill>
                  <a:srgbClr val="1F497D"/>
                </a:solidFill>
                <a:latin typeface="Times New Roman"/>
                <a:cs typeface="Times New Roman"/>
              </a:rPr>
              <a:t>нуждается </a:t>
            </a:r>
            <a:r>
              <a:rPr sz="1400" i="1" spc="180" dirty="0">
                <a:solidFill>
                  <a:srgbClr val="1F497D"/>
                </a:solidFill>
                <a:latin typeface="Times New Roman"/>
                <a:cs typeface="Times New Roman"/>
              </a:rPr>
              <a:t>в  </a:t>
            </a:r>
            <a:r>
              <a:rPr sz="1400" i="1" spc="235" dirty="0">
                <a:solidFill>
                  <a:srgbClr val="1F497D"/>
                </a:solidFill>
                <a:latin typeface="Times New Roman"/>
                <a:cs typeface="Times New Roman"/>
              </a:rPr>
              <a:t>помощи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при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исправлении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ошибок,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не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всегда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проявляет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активность,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иногда  проявляет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самостоятельность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при</a:t>
            </a:r>
            <a:r>
              <a:rPr sz="1400" i="1" spc="-21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выполнении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заданий;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4795" indent="-252729" algn="just">
              <a:lnSpc>
                <a:spcPts val="1675"/>
              </a:lnSpc>
              <a:buFontTx/>
              <a:buAutoNum type="arabicPlain" startAt="4"/>
              <a:tabLst>
                <a:tab pos="265430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до 50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 до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5-ти</a:t>
            </a:r>
            <a:r>
              <a:rPr sz="1400" i="1" spc="229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ошибок,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0160" algn="just">
              <a:lnSpc>
                <a:spcPct val="104800"/>
              </a:lnSpc>
            </a:pPr>
            <a:r>
              <a:rPr sz="1400" i="1" spc="225" dirty="0">
                <a:solidFill>
                  <a:srgbClr val="1F497D"/>
                </a:solidFill>
                <a:latin typeface="Times New Roman"/>
                <a:cs typeface="Times New Roman"/>
              </a:rPr>
              <a:t>нуждается </a:t>
            </a:r>
            <a:r>
              <a:rPr sz="1400" i="1" spc="180" dirty="0">
                <a:solidFill>
                  <a:srgbClr val="1F497D"/>
                </a:solidFill>
                <a:latin typeface="Times New Roman"/>
                <a:cs typeface="Times New Roman"/>
              </a:rPr>
              <a:t>в </a:t>
            </a:r>
            <a:r>
              <a:rPr sz="1400" i="1" spc="235" dirty="0">
                <a:solidFill>
                  <a:srgbClr val="1F497D"/>
                </a:solidFill>
                <a:latin typeface="Times New Roman"/>
                <a:cs typeface="Times New Roman"/>
              </a:rPr>
              <a:t>помощи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учителя,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на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уроке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не </a:t>
            </a:r>
            <a:r>
              <a:rPr sz="1400" i="1" spc="185" dirty="0">
                <a:solidFill>
                  <a:srgbClr val="1F497D"/>
                </a:solidFill>
                <a:latin typeface="Times New Roman"/>
                <a:cs typeface="Times New Roman"/>
              </a:rPr>
              <a:t>всегда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активный,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иногда проявляет 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самостоятельность</a:t>
            </a:r>
            <a:r>
              <a:rPr sz="1400" i="1" spc="-21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при выполнении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посильных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заданий;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985" algn="just">
              <a:lnSpc>
                <a:spcPts val="1760"/>
              </a:lnSpc>
              <a:spcBef>
                <a:spcPts val="55"/>
              </a:spcBef>
              <a:buFontTx/>
              <a:buAutoNum type="arabicPlain" startAt="6"/>
              <a:tabLst>
                <a:tab pos="191135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14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</a:t>
            </a:r>
            <a:r>
              <a:rPr sz="1400" i="1" spc="13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</a:t>
            </a:r>
            <a:r>
              <a:rPr sz="1400" i="1" spc="12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60</a:t>
            </a:r>
            <a:r>
              <a:rPr sz="1400" i="1" spc="14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</a:t>
            </a:r>
            <a:r>
              <a:rPr sz="1400" i="1" spc="13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</a:t>
            </a:r>
            <a:r>
              <a:rPr sz="1400" i="1" spc="12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</a:t>
            </a:r>
            <a:r>
              <a:rPr sz="1400" i="1" spc="15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</a:t>
            </a:r>
            <a:r>
              <a:rPr sz="1400" i="1" spc="14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75" dirty="0">
                <a:solidFill>
                  <a:srgbClr val="1F497D"/>
                </a:solidFill>
                <a:latin typeface="Times New Roman"/>
                <a:cs typeface="Times New Roman"/>
              </a:rPr>
              <a:t>4-х</a:t>
            </a:r>
            <a:r>
              <a:rPr sz="1400" i="1" spc="13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ошибок,</a:t>
            </a:r>
            <a:r>
              <a:rPr sz="1400" i="1" spc="14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25" dirty="0">
                <a:solidFill>
                  <a:srgbClr val="1F497D"/>
                </a:solidFill>
                <a:latin typeface="Times New Roman"/>
                <a:cs typeface="Times New Roman"/>
              </a:rPr>
              <a:t>нуждается  </a:t>
            </a:r>
            <a:r>
              <a:rPr sz="1400" i="1" spc="180" dirty="0">
                <a:solidFill>
                  <a:srgbClr val="1F497D"/>
                </a:solidFill>
                <a:latin typeface="Times New Roman"/>
                <a:cs typeface="Times New Roman"/>
              </a:rPr>
              <a:t>в </a:t>
            </a:r>
            <a:r>
              <a:rPr sz="1400" i="1" spc="235" dirty="0">
                <a:solidFill>
                  <a:srgbClr val="1F497D"/>
                </a:solidFill>
                <a:latin typeface="Times New Roman"/>
                <a:cs typeface="Times New Roman"/>
              </a:rPr>
              <a:t>помощи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учителя,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на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уроке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проявляет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старательность,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самостоятельно </a:t>
            </a:r>
            <a:r>
              <a:rPr sz="1400" i="1" spc="270" dirty="0">
                <a:solidFill>
                  <a:srgbClr val="1F497D"/>
                </a:solidFill>
                <a:latin typeface="Times New Roman"/>
                <a:cs typeface="Times New Roman"/>
              </a:rPr>
              <a:t>может 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выполнить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задания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средней</a:t>
            </a:r>
            <a:r>
              <a:rPr sz="1400" i="1" spc="-11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сложности;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8765" indent="-266700" algn="just">
              <a:lnSpc>
                <a:spcPts val="1675"/>
              </a:lnSpc>
              <a:buFontTx/>
              <a:buAutoNum type="arabicPlain" startAt="6"/>
              <a:tabLst>
                <a:tab pos="279400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 70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 до </a:t>
            </a:r>
            <a:r>
              <a:rPr sz="1400" i="1" spc="175" dirty="0">
                <a:solidFill>
                  <a:srgbClr val="1F497D"/>
                </a:solidFill>
                <a:latin typeface="Times New Roman"/>
                <a:cs typeface="Times New Roman"/>
              </a:rPr>
              <a:t>3-х</a:t>
            </a:r>
            <a:r>
              <a:rPr sz="1400" i="1" spc="55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ошибок,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0160" algn="just">
              <a:lnSpc>
                <a:spcPct val="104800"/>
              </a:lnSpc>
              <a:spcBef>
                <a:spcPts val="5"/>
              </a:spcBef>
              <a:tabLst>
                <a:tab pos="2030095" algn="l"/>
              </a:tabLst>
            </a:pP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своевременно	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устранил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ошибки,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на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уроке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активный,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проявляет 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самостоятельность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при выполнении</a:t>
            </a:r>
            <a:r>
              <a:rPr sz="1400" i="1" spc="-11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заданий;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ts val="1760"/>
              </a:lnSpc>
              <a:spcBef>
                <a:spcPts val="55"/>
              </a:spcBef>
              <a:buFontTx/>
              <a:buAutoNum type="arabicPlain" startAt="8"/>
              <a:tabLst>
                <a:tab pos="241935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до 80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 </a:t>
            </a:r>
            <a:r>
              <a:rPr sz="1400" i="1" spc="180" dirty="0">
                <a:solidFill>
                  <a:srgbClr val="1F497D"/>
                </a:solidFill>
                <a:latin typeface="Times New Roman"/>
                <a:cs typeface="Times New Roman"/>
              </a:rPr>
              <a:t>1-2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незначительных  ошибок,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на </a:t>
            </a:r>
            <a:r>
              <a:rPr sz="1400" i="1" spc="195" dirty="0">
                <a:solidFill>
                  <a:srgbClr val="1F497D"/>
                </a:solidFill>
                <a:latin typeface="Times New Roman"/>
                <a:cs typeface="Times New Roman"/>
              </a:rPr>
              <a:t>основе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комментариев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учителя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самостоятельно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исправляет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свои 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ошибки,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активный,</a:t>
            </a:r>
            <a:r>
              <a:rPr sz="1400" i="1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самостоятельный;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8765" indent="-266700" algn="just">
              <a:lnSpc>
                <a:spcPts val="1675"/>
              </a:lnSpc>
              <a:buFontTx/>
              <a:buAutoNum type="arabicPlain" startAt="8"/>
              <a:tabLst>
                <a:tab pos="279400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до 90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</a:t>
            </a:r>
            <a:r>
              <a:rPr sz="1400" i="1" spc="51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незначительные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715" algn="just">
              <a:lnSpc>
                <a:spcPct val="104800"/>
              </a:lnSpc>
            </a:pP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неточности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при выполнении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25" dirty="0">
                <a:solidFill>
                  <a:srgbClr val="1F497D"/>
                </a:solidFill>
                <a:latin typeface="Times New Roman"/>
                <a:cs typeface="Times New Roman"/>
              </a:rPr>
              <a:t>работает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над ошибками, активный, 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самостоятельный;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715" algn="just">
              <a:lnSpc>
                <a:spcPts val="1760"/>
              </a:lnSpc>
              <a:spcBef>
                <a:spcPts val="60"/>
              </a:spcBef>
              <a:buFontTx/>
              <a:buAutoNum type="arabicPlain" startAt="10"/>
              <a:tabLst>
                <a:tab pos="346075" algn="l"/>
              </a:tabLst>
            </a:pPr>
            <a:r>
              <a:rPr sz="1400" b="1" i="1" u="sng" spc="204" dirty="0">
                <a:solidFill>
                  <a:srgbClr val="1F497D"/>
                </a:solidFill>
                <a:latin typeface="Times New Roman"/>
                <a:cs typeface="Times New Roman"/>
              </a:rPr>
              <a:t>баллов</a:t>
            </a:r>
            <a:r>
              <a:rPr sz="1400" b="1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40" dirty="0">
                <a:solidFill>
                  <a:srgbClr val="1F497D"/>
                </a:solidFill>
                <a:latin typeface="Times New Roman"/>
                <a:cs typeface="Times New Roman"/>
              </a:rPr>
              <a:t>-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выполнил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100 </a:t>
            </a:r>
            <a:r>
              <a:rPr sz="1400" i="1" spc="350" dirty="0">
                <a:solidFill>
                  <a:srgbClr val="1F497D"/>
                </a:solidFill>
                <a:latin typeface="Times New Roman"/>
                <a:cs typeface="Times New Roman"/>
              </a:rPr>
              <a:t>%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учебных </a:t>
            </a:r>
            <a:r>
              <a:rPr sz="1400" i="1" spc="185" dirty="0">
                <a:solidFill>
                  <a:srgbClr val="1F497D"/>
                </a:solidFill>
                <a:latin typeface="Times New Roman"/>
                <a:cs typeface="Times New Roman"/>
              </a:rPr>
              <a:t>заданий,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не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допустил </a:t>
            </a:r>
            <a:r>
              <a:rPr sz="1400" i="1" spc="204" dirty="0">
                <a:solidFill>
                  <a:srgbClr val="1F497D"/>
                </a:solidFill>
                <a:latin typeface="Times New Roman"/>
                <a:cs typeface="Times New Roman"/>
              </a:rPr>
              <a:t>ошибок,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активный,   </a:t>
            </a:r>
            <a:r>
              <a:rPr sz="1400" i="1" spc="215" dirty="0">
                <a:solidFill>
                  <a:srgbClr val="1F497D"/>
                </a:solidFill>
                <a:latin typeface="Times New Roman"/>
                <a:cs typeface="Times New Roman"/>
              </a:rPr>
              <a:t>самостоятельный,</a:t>
            </a:r>
            <a:r>
              <a:rPr sz="1400" i="1" spc="10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65" dirty="0">
                <a:solidFill>
                  <a:srgbClr val="1F497D"/>
                </a:solidFill>
                <a:latin typeface="Times New Roman"/>
                <a:cs typeface="Times New Roman"/>
              </a:rPr>
              <a:t>может</a:t>
            </a:r>
            <a:r>
              <a:rPr sz="1400" i="1" spc="10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00" dirty="0">
                <a:solidFill>
                  <a:srgbClr val="1F497D"/>
                </a:solidFill>
                <a:latin typeface="Times New Roman"/>
                <a:cs typeface="Times New Roman"/>
              </a:rPr>
              <a:t>объяснить,</a:t>
            </a:r>
            <a:r>
              <a:rPr sz="1400" i="1" spc="10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10" dirty="0">
                <a:solidFill>
                  <a:srgbClr val="1F497D"/>
                </a:solidFill>
                <a:latin typeface="Times New Roman"/>
                <a:cs typeface="Times New Roman"/>
              </a:rPr>
              <a:t>обосновать</a:t>
            </a:r>
            <a:r>
              <a:rPr sz="1400" i="1" spc="110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190" dirty="0">
                <a:solidFill>
                  <a:srgbClr val="1F497D"/>
                </a:solidFill>
                <a:latin typeface="Times New Roman"/>
                <a:cs typeface="Times New Roman"/>
              </a:rPr>
              <a:t>свои</a:t>
            </a:r>
            <a:r>
              <a:rPr sz="1400" i="1" spc="105" dirty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sz="1400" i="1" spc="220" dirty="0">
                <a:solidFill>
                  <a:srgbClr val="1F497D"/>
                </a:solidFill>
                <a:latin typeface="Times New Roman"/>
                <a:cs typeface="Times New Roman"/>
              </a:rPr>
              <a:t>ответы.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399914" y="6435095"/>
            <a:ext cx="9525" cy="224154"/>
            <a:chOff x="399912" y="6435095"/>
            <a:chExt cx="9525" cy="224154"/>
          </a:xfrm>
        </p:grpSpPr>
        <p:sp>
          <p:nvSpPr>
            <p:cNvPr id="90" name="object 90"/>
            <p:cNvSpPr/>
            <p:nvPr/>
          </p:nvSpPr>
          <p:spPr>
            <a:xfrm>
              <a:off x="399912" y="6435095"/>
              <a:ext cx="9525" cy="222250"/>
            </a:xfrm>
            <a:custGeom>
              <a:avLst/>
              <a:gdLst/>
              <a:ahLst/>
              <a:cxnLst/>
              <a:rect l="l" t="t" r="r" b="b"/>
              <a:pathLst>
                <a:path w="9525" h="222250">
                  <a:moveTo>
                    <a:pt x="9257" y="221837"/>
                  </a:moveTo>
                  <a:lnTo>
                    <a:pt x="0" y="221837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9257" y="2218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91" name="object 91"/>
            <p:cNvSpPr/>
            <p:nvPr/>
          </p:nvSpPr>
          <p:spPr>
            <a:xfrm>
              <a:off x="399912" y="6435095"/>
              <a:ext cx="0" cy="224154"/>
            </a:xfrm>
            <a:custGeom>
              <a:avLst/>
              <a:gdLst/>
              <a:ahLst/>
              <a:cxnLst/>
              <a:rect l="l" t="t" r="r" b="b"/>
              <a:pathLst>
                <a:path h="224154">
                  <a:moveTo>
                    <a:pt x="0" y="0"/>
                  </a:moveTo>
                  <a:lnTo>
                    <a:pt x="0" y="2236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83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4815" y="75666"/>
            <a:ext cx="77711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65" dirty="0">
                <a:solidFill>
                  <a:srgbClr val="002060"/>
                </a:solidFill>
                <a:latin typeface="Arial"/>
                <a:cs typeface="Arial"/>
              </a:rPr>
              <a:t>ФОРМАТИВНОЕ </a:t>
            </a:r>
            <a:r>
              <a:rPr sz="2000" b="1" spc="-260" dirty="0">
                <a:solidFill>
                  <a:srgbClr val="002060"/>
                </a:solidFill>
                <a:latin typeface="Arial"/>
                <a:cs typeface="Arial"/>
              </a:rPr>
              <a:t>ОЦЕНИВАНИЕ УЧЕБНЫХ ДОСТИЖЕНИЙ</a:t>
            </a:r>
            <a:r>
              <a:rPr sz="2000" b="1" spc="-30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000" b="1" spc="-275" dirty="0">
                <a:solidFill>
                  <a:srgbClr val="002060"/>
                </a:solidFill>
                <a:latin typeface="Arial"/>
                <a:cs typeface="Arial"/>
              </a:rPr>
              <a:t>ОБУЧАЮЩИХСЯ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04027" y="700087"/>
            <a:ext cx="1746250" cy="1173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Текст 18"/>
          <p:cNvSpPr>
            <a:spLocks noGrp="1"/>
          </p:cNvSpPr>
          <p:nvPr>
            <p:ph type="body" idx="1"/>
          </p:nvPr>
        </p:nvSpPr>
        <p:spPr>
          <a:xfrm>
            <a:off x="838200" y="1828800"/>
            <a:ext cx="7692781" cy="3816429"/>
          </a:xfrm>
        </p:spPr>
        <p:txBody>
          <a:bodyPr/>
          <a:lstStyle/>
          <a:p>
            <a:r>
              <a:rPr lang="ru-RU" sz="2400" b="1" i="1" dirty="0" smtClean="0"/>
              <a:t>4. </a:t>
            </a:r>
            <a:r>
              <a:rPr lang="ru-RU" sz="2400" b="1" i="1" dirty="0" smtClean="0">
                <a:solidFill>
                  <a:srgbClr val="0070C0"/>
                </a:solidFill>
              </a:rPr>
              <a:t>В 0, 1 –м классах оценивание не проводится (</a:t>
            </a:r>
            <a:r>
              <a:rPr lang="ru-RU" sz="2000" kern="1200" dirty="0">
                <a:solidFill>
                  <a:srgbClr val="000000"/>
                </a:solidFill>
                <a:latin typeface="TimesNewRomanPSMT"/>
                <a:cs typeface="+mn-cs"/>
              </a:rPr>
              <a:t>Результат продвижения в обучении определяется на основе анализа продуктивной деятельности обучающихся,</a:t>
            </a:r>
            <a:br>
              <a:rPr lang="ru-RU" sz="2000" kern="1200" dirty="0">
                <a:solidFill>
                  <a:srgbClr val="000000"/>
                </a:solidFill>
                <a:latin typeface="TimesNewRomanPSMT"/>
                <a:cs typeface="+mn-cs"/>
              </a:rPr>
            </a:br>
            <a:r>
              <a:rPr lang="ru-RU" sz="2000" kern="1200" dirty="0">
                <a:solidFill>
                  <a:srgbClr val="000000"/>
                </a:solidFill>
                <a:latin typeface="TimesNewRomanPSMT"/>
                <a:cs typeface="+mn-cs"/>
              </a:rPr>
              <a:t>уровня развития речи, письменных работ, рисунков, поделок и наблюдений за деятельностью на уроках, и носит описательный </a:t>
            </a:r>
            <a:r>
              <a:rPr lang="ru-RU" sz="2000" kern="1200" dirty="0" smtClean="0">
                <a:solidFill>
                  <a:srgbClr val="000000"/>
                </a:solidFill>
                <a:latin typeface="TimesNewRomanPSMT"/>
                <a:cs typeface="+mn-cs"/>
              </a:rPr>
              <a:t>характер).</a:t>
            </a:r>
            <a:endParaRPr lang="ru-RU" sz="2000" b="1" i="1" dirty="0" smtClean="0">
              <a:solidFill>
                <a:srgbClr val="0070C0"/>
              </a:solidFill>
            </a:endParaRPr>
          </a:p>
          <a:p>
            <a:endParaRPr lang="ru-RU" sz="2400" b="1" i="1" dirty="0"/>
          </a:p>
          <a:p>
            <a:r>
              <a:rPr lang="ru-RU" sz="2400" b="1" i="1" dirty="0" smtClean="0"/>
              <a:t>5.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Итоги </a:t>
            </a:r>
            <a:r>
              <a:rPr lang="ru-RU" sz="2400" b="1" i="1" kern="1200" spc="-10" dirty="0" err="1">
                <a:solidFill>
                  <a:srgbClr val="0070C0"/>
                </a:solidFill>
              </a:rPr>
              <a:t>формативного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оценивания </a:t>
            </a:r>
            <a:r>
              <a:rPr lang="ru-RU" sz="2400" b="1" i="1" kern="1200" spc="-15" dirty="0">
                <a:solidFill>
                  <a:srgbClr val="0070C0"/>
                </a:solidFill>
              </a:rPr>
              <a:t>учитываются </a:t>
            </a:r>
            <a:r>
              <a:rPr lang="ru-RU" sz="2400" b="1" i="1" kern="1200" dirty="0">
                <a:solidFill>
                  <a:srgbClr val="0070C0"/>
                </a:solidFill>
              </a:rPr>
              <a:t>при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выставлении 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итоговой </a:t>
            </a:r>
            <a:r>
              <a:rPr lang="ru-RU" sz="2400" b="1" i="1" kern="1200" dirty="0">
                <a:solidFill>
                  <a:srgbClr val="0070C0"/>
                </a:solidFill>
              </a:rPr>
              <a:t>оценки и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составляют максимально 25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%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от общего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балла </a:t>
            </a:r>
            <a:r>
              <a:rPr lang="ru-RU" sz="2400" b="1" i="1" kern="1200" dirty="0">
                <a:solidFill>
                  <a:srgbClr val="0070C0"/>
                </a:solidFill>
              </a:rPr>
              <a:t>(1 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балл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приравнивается </a:t>
            </a:r>
            <a:r>
              <a:rPr lang="ru-RU" sz="2400" b="1" i="1" kern="1200" dirty="0">
                <a:solidFill>
                  <a:srgbClr val="0070C0"/>
                </a:solidFill>
              </a:rPr>
              <a:t>к </a:t>
            </a:r>
            <a:r>
              <a:rPr lang="ru-RU" sz="2400" b="1" i="1" kern="1200" spc="-5" dirty="0">
                <a:solidFill>
                  <a:srgbClr val="0070C0"/>
                </a:solidFill>
              </a:rPr>
              <a:t>2,5 </a:t>
            </a:r>
            <a:r>
              <a:rPr lang="ru-RU" sz="2400" b="1" i="1" kern="1200" spc="-10" dirty="0">
                <a:solidFill>
                  <a:srgbClr val="0070C0"/>
                </a:solidFill>
              </a:rPr>
              <a:t>%).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97" y="31496"/>
            <a:ext cx="8923655" cy="738664"/>
          </a:xfrm>
        </p:spPr>
        <p:txBody>
          <a:bodyPr/>
          <a:lstStyle/>
          <a:p>
            <a:pPr algn="ctr"/>
            <a:r>
              <a:rPr lang="ru-RU" sz="2400" u="sng" dirty="0">
                <a:latin typeface="Century Gothic"/>
                <a:ea typeface="Calibri"/>
                <a:cs typeface="Times New Roman"/>
              </a:rPr>
              <a:t>Не проводится </a:t>
            </a:r>
            <a:r>
              <a:rPr lang="ru-RU" sz="2400" u="sng" dirty="0" err="1">
                <a:latin typeface="Century Gothic"/>
                <a:ea typeface="Calibri"/>
                <a:cs typeface="Times New Roman"/>
              </a:rPr>
              <a:t>суммативное</a:t>
            </a:r>
            <a:r>
              <a:rPr lang="ru-RU" sz="2400" u="sng" dirty="0">
                <a:latin typeface="Century Gothic"/>
                <a:ea typeface="Calibri"/>
                <a:cs typeface="Times New Roman"/>
              </a:rPr>
              <a:t> оценивание по учебным предметам </a:t>
            </a:r>
            <a:endParaRPr lang="ru-RU" sz="2400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4436" y="990600"/>
            <a:ext cx="7916545" cy="8309967"/>
          </a:xfrm>
        </p:spPr>
        <p:txBody>
          <a:bodyPr/>
          <a:lstStyle/>
          <a:p>
            <a:r>
              <a:rPr lang="ru-RU" dirty="0" smtClean="0">
                <a:latin typeface="Century Gothic"/>
                <a:ea typeface="Calibri"/>
                <a:cs typeface="Times New Roman"/>
              </a:rPr>
              <a:t>1. «Музыка и пение», «Музыка»</a:t>
            </a:r>
          </a:p>
          <a:p>
            <a:r>
              <a:rPr lang="ru-RU" dirty="0" smtClean="0">
                <a:latin typeface="Century Gothic"/>
                <a:ea typeface="Calibri"/>
                <a:cs typeface="Times New Roman"/>
              </a:rPr>
              <a:t>2. «Адаптивная физическая </a:t>
            </a:r>
            <a:r>
              <a:rPr lang="ru-RU" dirty="0">
                <a:latin typeface="Century Gothic"/>
                <a:ea typeface="Calibri"/>
                <a:cs typeface="Times New Roman"/>
              </a:rPr>
              <a:t>культура</a:t>
            </a:r>
            <a:r>
              <a:rPr lang="ru-RU" dirty="0" smtClean="0">
                <a:latin typeface="Century Gothic"/>
                <a:ea typeface="Calibri"/>
                <a:cs typeface="Times New Roman"/>
              </a:rPr>
              <a:t>»,</a:t>
            </a:r>
          </a:p>
          <a:p>
            <a:r>
              <a:rPr lang="ru-RU" dirty="0" smtClean="0">
                <a:latin typeface="Century Gothic"/>
                <a:cs typeface="Times New Roman"/>
              </a:rPr>
              <a:t>3. «Изобразительное искусство»,</a:t>
            </a:r>
          </a:p>
          <a:p>
            <a:r>
              <a:rPr lang="ru-RU" dirty="0" smtClean="0">
                <a:latin typeface="Century Gothic"/>
                <a:cs typeface="Times New Roman"/>
              </a:rPr>
              <a:t>4.  «Коррекция недостатков развития речи»,</a:t>
            </a:r>
          </a:p>
          <a:p>
            <a:r>
              <a:rPr lang="ru-RU" dirty="0">
                <a:latin typeface="Century Gothic"/>
                <a:cs typeface="Times New Roman"/>
              </a:rPr>
              <a:t>5</a:t>
            </a:r>
            <a:r>
              <a:rPr lang="ru-RU" dirty="0" smtClean="0">
                <a:latin typeface="Century Gothic"/>
                <a:cs typeface="Times New Roman"/>
              </a:rPr>
              <a:t>. «Индивидуальные и групповые занятия активно-двигательного характера»,</a:t>
            </a:r>
          </a:p>
          <a:p>
            <a:r>
              <a:rPr lang="ru-RU" dirty="0">
                <a:latin typeface="Century Gothic"/>
                <a:cs typeface="Times New Roman"/>
              </a:rPr>
              <a:t>6</a:t>
            </a:r>
            <a:r>
              <a:rPr lang="ru-RU" dirty="0" smtClean="0">
                <a:latin typeface="Century Gothic"/>
                <a:cs typeface="Times New Roman"/>
              </a:rPr>
              <a:t>. «Коррекционная ритмика»,</a:t>
            </a:r>
          </a:p>
          <a:p>
            <a:r>
              <a:rPr lang="ru-RU" dirty="0">
                <a:latin typeface="Century Gothic"/>
                <a:cs typeface="Times New Roman"/>
              </a:rPr>
              <a:t>7</a:t>
            </a:r>
            <a:r>
              <a:rPr lang="ru-RU" dirty="0" smtClean="0">
                <a:latin typeface="Century Gothic"/>
                <a:cs typeface="Times New Roman"/>
              </a:rPr>
              <a:t>. «Индивидуальные и групповые развивающие занятия»</a:t>
            </a:r>
          </a:p>
          <a:p>
            <a:r>
              <a:rPr lang="ru-RU" dirty="0" smtClean="0">
                <a:latin typeface="Century Gothic"/>
                <a:cs typeface="Times New Roman"/>
              </a:rPr>
              <a:t>На этих предметах оценивание проводится согласно педагогических подходов к организации оценивания, указанных в УП. </a:t>
            </a:r>
            <a:endParaRPr lang="ru-RU" dirty="0">
              <a:latin typeface="Century Gothic"/>
              <a:cs typeface="Times New Roman"/>
            </a:endParaRPr>
          </a:p>
          <a:p>
            <a:pPr lvl="0"/>
            <a:r>
              <a:rPr lang="ru-RU" u="sng" dirty="0" smtClean="0">
                <a:latin typeface="Century Gothic"/>
                <a:cs typeface="Times New Roman"/>
              </a:rPr>
              <a:t>По предметам</a:t>
            </a:r>
            <a:r>
              <a:rPr lang="ru-RU" dirty="0" smtClean="0">
                <a:latin typeface="Century Gothic"/>
                <a:cs typeface="Times New Roman"/>
              </a:rPr>
              <a:t>: В конце четверти </a:t>
            </a:r>
            <a:r>
              <a:rPr lang="ru-RU" b="1" dirty="0">
                <a:latin typeface="Century Gothic"/>
                <a:ea typeface="Calibri"/>
                <a:cs typeface="Times New Roman"/>
              </a:rPr>
              <a:t>«Адаптивная физическая культура</a:t>
            </a:r>
            <a:r>
              <a:rPr lang="ru-RU" b="1" dirty="0" smtClean="0">
                <a:latin typeface="Century Gothic"/>
                <a:ea typeface="Calibri"/>
                <a:cs typeface="Times New Roman"/>
              </a:rPr>
              <a:t>», полугодия «Музыка», «Изобразительное искусство» </a:t>
            </a:r>
            <a:r>
              <a:rPr lang="ru-RU" dirty="0" smtClean="0">
                <a:latin typeface="Century Gothic"/>
                <a:cs typeface="Times New Roman"/>
              </a:rPr>
              <a:t>и учебного года выставляется </a:t>
            </a:r>
            <a:r>
              <a:rPr lang="ru-RU" u="sng" dirty="0" smtClean="0">
                <a:latin typeface="Century Gothic"/>
                <a:cs typeface="Times New Roman"/>
              </a:rPr>
              <a:t>«зачет» («незачет»).</a:t>
            </a:r>
            <a:endParaRPr lang="ru-RU" u="sng" dirty="0">
              <a:latin typeface="Century Gothic"/>
              <a:cs typeface="Times New Roman"/>
            </a:endParaRPr>
          </a:p>
          <a:p>
            <a:pPr lvl="0"/>
            <a:r>
              <a:rPr lang="ru-RU" u="sng" dirty="0">
                <a:latin typeface="Century Gothic"/>
                <a:cs typeface="Times New Roman"/>
              </a:rPr>
              <a:t>По предметам</a:t>
            </a:r>
            <a:r>
              <a:rPr lang="ru-RU" dirty="0">
                <a:latin typeface="Century Gothic"/>
                <a:cs typeface="Times New Roman"/>
              </a:rPr>
              <a:t>: </a:t>
            </a:r>
            <a:r>
              <a:rPr lang="ru-RU" b="1" dirty="0">
                <a:latin typeface="Century Gothic"/>
                <a:cs typeface="Times New Roman"/>
              </a:rPr>
              <a:t>«Коррекция недостатков развития речи</a:t>
            </a:r>
            <a:r>
              <a:rPr lang="ru-RU" b="1" dirty="0" smtClean="0">
                <a:latin typeface="Century Gothic"/>
                <a:cs typeface="Times New Roman"/>
              </a:rPr>
              <a:t>», «Индивидуальные </a:t>
            </a:r>
            <a:r>
              <a:rPr lang="ru-RU" b="1" dirty="0">
                <a:latin typeface="Century Gothic"/>
                <a:cs typeface="Times New Roman"/>
              </a:rPr>
              <a:t>и групповые занятия активно-двигательного характера</a:t>
            </a:r>
            <a:r>
              <a:rPr lang="ru-RU" b="1" dirty="0" smtClean="0">
                <a:latin typeface="Century Gothic"/>
                <a:cs typeface="Times New Roman"/>
              </a:rPr>
              <a:t>», </a:t>
            </a:r>
            <a:r>
              <a:rPr lang="ru-RU" b="1" dirty="0">
                <a:latin typeface="Century Gothic"/>
                <a:cs typeface="Times New Roman"/>
              </a:rPr>
              <a:t>«Коррекционная ритмика</a:t>
            </a:r>
            <a:r>
              <a:rPr lang="ru-RU" b="1" dirty="0" smtClean="0">
                <a:latin typeface="Century Gothic"/>
                <a:cs typeface="Times New Roman"/>
              </a:rPr>
              <a:t>», </a:t>
            </a:r>
            <a:r>
              <a:rPr lang="ru-RU" b="1" dirty="0">
                <a:latin typeface="Century Gothic"/>
                <a:cs typeface="Times New Roman"/>
              </a:rPr>
              <a:t>«Индивидуальные и групповые развивающие </a:t>
            </a:r>
            <a:r>
              <a:rPr lang="ru-RU" b="1" dirty="0" smtClean="0">
                <a:latin typeface="Century Gothic"/>
                <a:cs typeface="Times New Roman"/>
              </a:rPr>
              <a:t>занятия» </a:t>
            </a:r>
            <a:r>
              <a:rPr lang="ru-RU" dirty="0" smtClean="0">
                <a:latin typeface="Century Gothic"/>
                <a:cs typeface="Times New Roman"/>
              </a:rPr>
              <a:t>в </a:t>
            </a:r>
            <a:r>
              <a:rPr lang="ru-RU" dirty="0">
                <a:latin typeface="Century Gothic"/>
                <a:cs typeface="Times New Roman"/>
              </a:rPr>
              <a:t>конце </a:t>
            </a:r>
            <a:r>
              <a:rPr lang="ru-RU" dirty="0" smtClean="0">
                <a:latin typeface="Century Gothic"/>
                <a:cs typeface="Times New Roman"/>
              </a:rPr>
              <a:t>полугодия и </a:t>
            </a:r>
            <a:r>
              <a:rPr lang="ru-RU" dirty="0">
                <a:latin typeface="Century Gothic"/>
                <a:cs typeface="Times New Roman"/>
              </a:rPr>
              <a:t>учебного </a:t>
            </a:r>
            <a:r>
              <a:rPr lang="ru-RU" dirty="0" smtClean="0">
                <a:latin typeface="Century Gothic"/>
                <a:cs typeface="Times New Roman"/>
              </a:rPr>
              <a:t>года </a:t>
            </a:r>
            <a:r>
              <a:rPr lang="ru-RU" dirty="0" smtClean="0">
                <a:latin typeface="Century Gothic" pitchFamily="34" charset="0"/>
              </a:rPr>
              <a:t>д</a:t>
            </a:r>
            <a:r>
              <a:rPr lang="ru-RU" dirty="0" smtClean="0">
                <a:latin typeface="Century Gothic" pitchFamily="34" charset="0"/>
                <a:ea typeface="Times New Roman"/>
              </a:rPr>
              <a:t>остижения </a:t>
            </a:r>
            <a:r>
              <a:rPr lang="ru-RU" dirty="0">
                <a:latin typeface="Century Gothic" pitchFamily="34" charset="0"/>
                <a:ea typeface="Times New Roman"/>
              </a:rPr>
              <a:t>каждого </a:t>
            </a:r>
            <a:r>
              <a:rPr lang="ru-RU" dirty="0" smtClean="0">
                <a:latin typeface="Century Gothic" pitchFamily="34" charset="0"/>
                <a:ea typeface="Times New Roman"/>
              </a:rPr>
              <a:t>ученика даются в виде описательной  оценки.</a:t>
            </a:r>
            <a:endParaRPr lang="ru-RU" u="sng" dirty="0" smtClean="0">
              <a:latin typeface="Century Gothic" pitchFamily="34" charset="0"/>
              <a:cs typeface="Times New Roman"/>
            </a:endParaRPr>
          </a:p>
          <a:p>
            <a:pPr lvl="0"/>
            <a:endParaRPr lang="ru-RU" b="1" u="sng" dirty="0">
              <a:latin typeface="Century Gothic"/>
              <a:cs typeface="Times New Roman"/>
            </a:endParaRPr>
          </a:p>
          <a:p>
            <a:pPr lvl="0"/>
            <a:endParaRPr lang="ru-RU" dirty="0">
              <a:latin typeface="Century Gothic"/>
              <a:cs typeface="Times New Roman"/>
            </a:endParaRPr>
          </a:p>
          <a:p>
            <a:pPr lvl="0"/>
            <a:endParaRPr lang="ru-RU" dirty="0">
              <a:latin typeface="Century Gothic"/>
              <a:ea typeface="Calibri"/>
              <a:cs typeface="Times New Roman"/>
            </a:endParaRPr>
          </a:p>
          <a:p>
            <a:pPr lvl="0"/>
            <a:endParaRPr lang="ru-RU" dirty="0">
              <a:latin typeface="Century Gothic"/>
              <a:ea typeface="Calibri"/>
              <a:cs typeface="Times New Roman"/>
            </a:endParaRPr>
          </a:p>
          <a:p>
            <a:endParaRPr lang="ru-RU" dirty="0" smtClean="0">
              <a:latin typeface="Century Gothic"/>
              <a:cs typeface="Times New Roman"/>
            </a:endParaRPr>
          </a:p>
          <a:p>
            <a:endParaRPr lang="ru-RU" dirty="0">
              <a:latin typeface="Century Gothic"/>
              <a:cs typeface="Times New Roman"/>
            </a:endParaRPr>
          </a:p>
          <a:p>
            <a:endParaRPr lang="ru-RU" dirty="0" smtClean="0">
              <a:latin typeface="Century Gothic"/>
              <a:cs typeface="Times New Roman"/>
            </a:endParaRPr>
          </a:p>
          <a:p>
            <a:endParaRPr lang="ru-RU" dirty="0">
              <a:latin typeface="Century Gothic"/>
              <a:cs typeface="Times New Roman"/>
            </a:endParaRPr>
          </a:p>
          <a:p>
            <a:endParaRPr lang="ru-RU" dirty="0" smtClean="0">
              <a:latin typeface="Century Gothic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5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97" y="31500"/>
            <a:ext cx="8923655" cy="492443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dirty="0">
                <a:latin typeface="Times New Roman"/>
                <a:ea typeface="Calibri"/>
              </a:rPr>
              <a:t>Оценивание достижений обучающихся с </a:t>
            </a:r>
            <a:r>
              <a:rPr lang="kk-KZ" dirty="0">
                <a:latin typeface="Times New Roman"/>
                <a:ea typeface="Calibri"/>
              </a:rPr>
              <a:t>умеренной </a:t>
            </a:r>
            <a:r>
              <a:rPr lang="ru-RU" dirty="0">
                <a:latin typeface="Times New Roman"/>
                <a:ea typeface="Calibri"/>
              </a:rPr>
              <a:t>умственной отсталостью </a:t>
            </a:r>
            <a:r>
              <a:rPr lang="ru-RU" sz="1800" b="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1800" b="0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4436" y="533400"/>
            <a:ext cx="7916545" cy="4958280"/>
          </a:xfrm>
        </p:spPr>
        <p:txBody>
          <a:bodyPr/>
          <a:lstStyle/>
          <a:p>
            <a:pPr lvl="0"/>
            <a:r>
              <a:rPr lang="ru-RU" dirty="0">
                <a:latin typeface="Times New Roman"/>
                <a:ea typeface="Calibri"/>
              </a:rPr>
              <a:t>Следуя принципу специальной педагогики – «единство диагностики и коррекционно-развивающей работы», на основе которого строится педагогический процесс с умственно отсталыми обучающимися, педагоги систематически осуществляют контролирующие оценочные действия</a:t>
            </a:r>
            <a:r>
              <a:rPr lang="ru-RU" dirty="0" smtClean="0">
                <a:latin typeface="Times New Roman"/>
                <a:ea typeface="Calibri"/>
              </a:rPr>
              <a:t>.</a:t>
            </a:r>
          </a:p>
          <a:p>
            <a:pPr lvl="0"/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Times New Roman"/>
                <a:cs typeface="Times New Roman"/>
              </a:rPr>
              <a:t>Процедуры оценивания достижений обучающихся с умеренной умственной отсталостью имеют следующую последовательность: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1) предварительная оценка уровня развития, знаний и навыков обучающихся.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Создание индивидуальной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программы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обучения (групповой);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2) текущая оценка достижений и развития обучающихся. Осуществляется ежедневными наблюдениями за работой обучающихся на занятиях</a:t>
            </a:r>
            <a:r>
              <a:rPr lang="kk-KZ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        3</a:t>
            </a:r>
            <a:r>
              <a:rPr lang="ru-RU" dirty="0">
                <a:latin typeface="Times New Roman"/>
                <a:ea typeface="Times New Roman"/>
              </a:rPr>
              <a:t>) промежуточная оценка осуществляется по завершении первого полугодия.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smtClean="0">
                <a:latin typeface="Times New Roman"/>
                <a:ea typeface="Calibri"/>
              </a:rPr>
              <a:t>       4) Итоговая </a:t>
            </a:r>
            <a:r>
              <a:rPr lang="ru-RU" dirty="0">
                <a:latin typeface="Times New Roman"/>
                <a:ea typeface="Calibri"/>
              </a:rPr>
              <a:t>оценка достижений осуществляется по окончании учебного года. </a:t>
            </a:r>
            <a:endParaRPr lang="ru-RU" dirty="0" smtClean="0">
              <a:latin typeface="Times New Roman"/>
              <a:ea typeface="Calibri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Оценочные </a:t>
            </a:r>
            <a:r>
              <a:rPr lang="ru-RU" dirty="0">
                <a:latin typeface="Times New Roman"/>
                <a:ea typeface="Times New Roman"/>
              </a:rPr>
              <a:t>суждения об успешности формирования умений и </a:t>
            </a:r>
            <a:r>
              <a:rPr lang="ru-RU" dirty="0" smtClean="0">
                <a:latin typeface="Times New Roman"/>
                <a:ea typeface="Times New Roman"/>
              </a:rPr>
              <a:t>навыков даются в описательной оценке (по итогам полугодия и года).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57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382" y="2574356"/>
            <a:ext cx="6259195" cy="2105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800" spc="-615" dirty="0"/>
              <a:t>С</a:t>
            </a:r>
            <a:r>
              <a:rPr sz="4400" spc="-615" dirty="0"/>
              <a:t>ПАСИБО </a:t>
            </a:r>
            <a:r>
              <a:rPr lang="ru-RU" sz="4400" spc="-615" dirty="0" smtClean="0"/>
              <a:t>  </a:t>
            </a:r>
            <a:br>
              <a:rPr lang="ru-RU" sz="4400" spc="-615" dirty="0" smtClean="0"/>
            </a:br>
            <a:r>
              <a:rPr sz="4400" spc="-590" dirty="0" smtClean="0"/>
              <a:t>ЗА</a:t>
            </a:r>
            <a:r>
              <a:rPr lang="ru-RU" sz="4400" spc="-590" dirty="0" smtClean="0"/>
              <a:t/>
            </a:r>
            <a:br>
              <a:rPr lang="ru-RU" sz="4400" spc="-590" dirty="0" smtClean="0"/>
            </a:br>
            <a:r>
              <a:rPr sz="4400" spc="-484" dirty="0" smtClean="0"/>
              <a:t> </a:t>
            </a:r>
            <a:r>
              <a:rPr sz="4400" spc="-365" dirty="0"/>
              <a:t>ВНИМАНИЕ!</a:t>
            </a:r>
            <a:endParaRPr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708</Words>
  <Application>Microsoft Office PowerPoint</Application>
  <PresentationFormat>Экран (4:3)</PresentationFormat>
  <Paragraphs>102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КГУ «Рудненская специальная школа для детей с особыми образовательными потребностями» Управления образования акимата Костанайской области</vt:lpstr>
      <vt:lpstr>1. НОРМАТИВНОЕ ПРАВОВОЕ ОБЕСПЕЧЕНИЕ ОРГАНИЗАЦИИ ОБРАЗОВАТЕЛЬНОГО ПРОЦЕССА В  ОРГАНИЗАЦИЯХ ОБРАЗОВАНИЯ</vt:lpstr>
      <vt:lpstr>7. СИСТЕМА ОЦЕНИВАНИЯ (в соответствии с приказом МОН РК №125 от 18 марта 2008 года)</vt:lpstr>
      <vt:lpstr>ФОРМАТИВНОЕ ОЦЕНИВАНИЕ УЧЕБНЫХ ДОСТИЖЕНИЙ ОБУЧАЮЩИХСЯ (ЛУО) </vt:lpstr>
      <vt:lpstr>Презентация PowerPoint</vt:lpstr>
      <vt:lpstr>Презентация PowerPoint</vt:lpstr>
      <vt:lpstr>Не проводится суммативное оценивание по учебным предметам </vt:lpstr>
      <vt:lpstr>Оценивание достижений обучающихся с умеренной умственной отсталостью  </vt:lpstr>
      <vt:lpstr>СПАСИБО  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детей в сельской местности</dc:title>
  <dc:creator>RePack by SPecialiST</dc:creator>
  <cp:lastModifiedBy>3</cp:lastModifiedBy>
  <cp:revision>41</cp:revision>
  <cp:lastPrinted>2020-08-25T11:49:17Z</cp:lastPrinted>
  <dcterms:created xsi:type="dcterms:W3CDTF">2020-08-19T10:19:25Z</dcterms:created>
  <dcterms:modified xsi:type="dcterms:W3CDTF">2022-09-07T08:35:51Z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2020-08-12T00:00:00Z</vt:filetime>
  </property>
  <property fmtid="{D5CDD505-2E9C-101B-9397-08002B2CF9AE}" pid="3" name="Creator">
    <vt:lpwstr>Acrobat PDFMaker 15 для PowerPoint</vt:lpwstr>
  </property>
  <property fmtid="{D5CDD505-2E9C-101B-9397-08002B2CF9AE}" pid="4" name="LastSaved">
    <vt:filetime>2020-08-19T00:00:00Z</vt:filetime>
  </property>
</Properties>
</file>