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7" r:id="rId4"/>
    <p:sldId id="276" r:id="rId5"/>
    <p:sldId id="278" r:id="rId6"/>
    <p:sldId id="27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9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16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2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2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9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2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2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4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251A-CFEF-4870-ACFC-5DE806CEAB4A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КГУ «</a:t>
            </a:r>
            <a:r>
              <a:rPr lang="ru-RU" sz="3200" b="1" dirty="0" err="1" smtClean="0">
                <a:solidFill>
                  <a:schemeClr val="tx2"/>
                </a:solidFill>
              </a:rPr>
              <a:t>Рудненская</a:t>
            </a:r>
            <a:r>
              <a:rPr lang="ru-RU" sz="3200" b="1" dirty="0" smtClean="0">
                <a:solidFill>
                  <a:schemeClr val="tx2"/>
                </a:solidFill>
              </a:rPr>
              <a:t> специальная школа для детей с особыми образовательными потребностями» Управления образования </a:t>
            </a:r>
            <a:r>
              <a:rPr lang="ru-RU" sz="3200" b="1" dirty="0" err="1" smtClean="0">
                <a:solidFill>
                  <a:schemeClr val="tx2"/>
                </a:solidFill>
              </a:rPr>
              <a:t>акимата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Костанайской</a:t>
            </a:r>
            <a:r>
              <a:rPr lang="ru-RU" sz="3200" b="1" dirty="0" smtClean="0">
                <a:solidFill>
                  <a:schemeClr val="tx2"/>
                </a:solidFill>
              </a:rPr>
              <a:t> области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Консультация для педагогов по составлению краткосрочного плана урока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r">
              <a:buNone/>
            </a:pPr>
            <a:r>
              <a:rPr lang="ru-RU" sz="2000" dirty="0" smtClean="0"/>
              <a:t>Подготовила: Калугина Е.И.</a:t>
            </a:r>
          </a:p>
          <a:p>
            <a:pPr marL="0" indent="0" algn="r">
              <a:buNone/>
            </a:pPr>
            <a:r>
              <a:rPr lang="ru-RU" sz="2000" dirty="0" err="1"/>
              <a:t>з</a:t>
            </a:r>
            <a:r>
              <a:rPr lang="ru-RU" sz="2000" dirty="0" err="1" smtClean="0"/>
              <a:t>ам.директора</a:t>
            </a:r>
            <a:r>
              <a:rPr lang="ru-RU" sz="2000" dirty="0" smtClean="0"/>
              <a:t> по УР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317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Приказ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Министра образования и науки Республики Казахстан от 16 сентября 2021 года № 472 «</a:t>
            </a:r>
            <a:r>
              <a:rPr lang="ru-RU" sz="2400" dirty="0">
                <a:solidFill>
                  <a:prstClr val="black"/>
                </a:solidFill>
                <a:latin typeface="customFont"/>
                <a:ea typeface="+mn-ea"/>
                <a:cs typeface="+mn-cs"/>
              </a:rPr>
              <a:t>О внесении изменений в некоторые приказы Министра образования и науки Республики Казахстан»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ru-RU" b="1" i="0" dirty="0" smtClean="0">
                <a:solidFill>
                  <a:srgbClr val="1E1E1E"/>
                </a:solidFill>
                <a:effectLst/>
                <a:latin typeface="Courier New"/>
              </a:rPr>
              <a:t>Перечень документов, обязательных для ведения педагогами организаций среднего образования</a:t>
            </a:r>
          </a:p>
          <a:p>
            <a:pPr marL="0" indent="0" fontAlgn="base"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 Документы заполняются педагогами в бумажном или электронном (при подключении организации образования к электронной системе) форматах. При заполнении в электронном формате бумажный вариант не требуется.      </a:t>
            </a:r>
          </a:p>
          <a:p>
            <a:pPr marL="0" indent="0" fontAlgn="base"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1. Педагоги всех учебных предметов:</a:t>
            </a:r>
          </a:p>
          <a:p>
            <a:pPr marL="0" indent="0" fontAlgn="base"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 ежедневно согласно расписанию ведут:</a:t>
            </a:r>
          </a:p>
          <a:p>
            <a:pPr marL="0" indent="0" fontAlgn="base"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   1) классный журнал для 0,1-4 классов, классный журнал для 5-11 (12) классов, журнал факультативных занятий, надомного обучения(бумажный или электронный формат);</a:t>
            </a:r>
          </a:p>
          <a:p>
            <a:pPr marL="0" indent="0" fontAlgn="base"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   2) краткосрочный (поурочный) план (в бумажном или электронном формате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Courier New"/>
              </a:rPr>
              <a:t>word</a:t>
            </a: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 или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Courier New"/>
              </a:rPr>
              <a:t>pdf</a:t>
            </a:r>
            <a:r>
              <a:rPr lang="ru-RU" b="0" dirty="0" smtClean="0">
                <a:solidFill>
                  <a:srgbClr val="000000"/>
                </a:solidFill>
                <a:effectLst/>
                <a:latin typeface="Courier New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20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5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Краткосрочное планирование (форма):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приложения 2, 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Приказа Министра образования и науки Республики Казахстан от 16 сентября 2021 года № 472 «</a:t>
            </a:r>
            <a:r>
              <a:rPr lang="ru-RU" b="0" i="0" dirty="0" smtClean="0">
                <a:effectLst/>
                <a:latin typeface="customFont"/>
              </a:rPr>
              <a:t>О внесении изменений в некоторые приказы Министра образования и науки Республики Казахстан»).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05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0" i="0" dirty="0" smtClean="0">
                <a:solidFill>
                  <a:srgbClr val="000000"/>
                </a:solidFill>
                <a:effectLst/>
                <a:latin typeface="Courier New"/>
              </a:rPr>
              <a:t>___________________________________________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i="0" dirty="0" smtClean="0">
                <a:solidFill>
                  <a:srgbClr val="000000"/>
                </a:solidFill>
                <a:effectLst/>
                <a:latin typeface="Courier New"/>
              </a:rPr>
              <a:t>    (наименование организации образования)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i="0" dirty="0" smtClean="0">
                <a:solidFill>
                  <a:srgbClr val="000000"/>
                </a:solidFill>
                <a:effectLst/>
                <a:latin typeface="Courier New"/>
              </a:rPr>
              <a:t>   </a:t>
            </a:r>
            <a:r>
              <a:rPr lang="ru-RU" sz="1600" b="1" i="0" dirty="0" smtClean="0">
                <a:solidFill>
                  <a:srgbClr val="000000"/>
                </a:solidFill>
                <a:effectLst/>
                <a:latin typeface="Courier New"/>
              </a:rPr>
              <a:t>Краткосрочный (поурочный) план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i="0" dirty="0" smtClean="0">
                <a:solidFill>
                  <a:srgbClr val="000000"/>
                </a:solidFill>
                <a:effectLst/>
                <a:latin typeface="Courier New"/>
              </a:rPr>
              <a:t>  ___________________________________________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i="0" dirty="0" smtClean="0">
                <a:solidFill>
                  <a:srgbClr val="000000"/>
                </a:solidFill>
                <a:effectLst/>
                <a:latin typeface="Courier New"/>
              </a:rPr>
              <a:t>(тема урока)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75477"/>
              </p:ext>
            </p:extLst>
          </p:nvPr>
        </p:nvGraphicFramePr>
        <p:xfrm>
          <a:off x="609600" y="1600200"/>
          <a:ext cx="109728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педагога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присутствующих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отсутствующих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Тема урока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Цели обучения в соответствии с программой</a:t>
                      </a:r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Цели урока</a:t>
                      </a:r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Образовательные: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Коррекционно-развивающие: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воспитательные: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1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163803"/>
              </p:ext>
            </p:extLst>
          </p:nvPr>
        </p:nvGraphicFramePr>
        <p:xfrm>
          <a:off x="609600" y="1600200"/>
          <a:ext cx="1092391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54347"/>
                <a:gridCol w="1084053"/>
                <a:gridCol w="1219200"/>
                <a:gridCol w="1219200"/>
                <a:gridCol w="1368725"/>
                <a:gridCol w="1984075"/>
                <a:gridCol w="147511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Этап урока\</a:t>
                      </a:r>
                    </a:p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Действия педагога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Действия учеников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группа (ИПО)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Оргмомент</a:t>
                      </a:r>
                      <a:r>
                        <a:rPr lang="ru-RU" dirty="0" smtClean="0"/>
                        <a:t>, психологический настрой</a:t>
                      </a:r>
                      <a:r>
                        <a:rPr lang="ru-RU" baseline="0" dirty="0" smtClean="0"/>
                        <a:t> (1 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Приветствует учащихся, сообщает тему и цели урока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Приветствуют педагога, Называют время года, день недели,….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Наглядные пособия, Презентация….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Текущее оценивание, установление обратной связи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…итог урока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3 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Оценивание учителем баллами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89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 должен самостоятельно подобрать фактический материал и его объем к каждому этапу урока с учетом состава учащихся класса и возможностей </a:t>
            </a:r>
            <a:r>
              <a:rPr lang="ru-RU" smtClean="0"/>
              <a:t>конкретных учеников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18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260</Words>
  <Application>Microsoft Office PowerPoint</Application>
  <PresentationFormat>Произвольный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КГУ «Рудненская специальная школа для детей с особыми образовательными потребностями» Управления образования акимата Костанайской области</vt:lpstr>
      <vt:lpstr>Приказ Министра образования и науки Республики Казахстан от 16 сентября 2021 года № 472 «О внесении изменений в некоторые приказы Министра образования и науки Республики Казахстан»</vt:lpstr>
      <vt:lpstr>Краткосрочное планирование (форма):</vt:lpstr>
      <vt:lpstr>___________________________________________     (наименование организации образования)    Краткосрочный (поурочный) план   ___________________________________________ (тема урока)</vt:lpstr>
      <vt:lpstr>Ход урока: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по составлению среднесрочного (календарно-тематического) планирования</dc:title>
  <dc:creator>user</dc:creator>
  <cp:lastModifiedBy>3</cp:lastModifiedBy>
  <cp:revision>14</cp:revision>
  <dcterms:created xsi:type="dcterms:W3CDTF">2022-08-31T15:17:41Z</dcterms:created>
  <dcterms:modified xsi:type="dcterms:W3CDTF">2022-10-07T03:24:52Z</dcterms:modified>
</cp:coreProperties>
</file>