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3" r:id="rId2"/>
    <p:sldId id="274" r:id="rId3"/>
    <p:sldId id="257" r:id="rId4"/>
    <p:sldId id="276" r:id="rId5"/>
    <p:sldId id="278" r:id="rId6"/>
    <p:sldId id="279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-55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591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17984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3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3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9160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6826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5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36070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5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424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70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70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5123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409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0424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3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5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3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3928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A251A-CFEF-4870-ACFC-5DE806CEAB4A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8245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A251A-CFEF-4870-ACFC-5DE806CEAB4A}" type="datetimeFigureOut">
              <a:rPr lang="ru-RU" smtClean="0"/>
              <a:t>07.10.2022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D10D22-858B-4171-93A3-280DEA20231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6325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</a:rPr>
              <a:t>КГУ «</a:t>
            </a:r>
            <a:r>
              <a:rPr lang="ru-RU" sz="3200" b="1" dirty="0" err="1" smtClean="0">
                <a:solidFill>
                  <a:schemeClr val="tx2"/>
                </a:solidFill>
              </a:rPr>
              <a:t>Рудненская</a:t>
            </a:r>
            <a:r>
              <a:rPr lang="ru-RU" sz="3200" b="1" dirty="0" smtClean="0">
                <a:solidFill>
                  <a:schemeClr val="tx2"/>
                </a:solidFill>
              </a:rPr>
              <a:t> специальная школа для детей с особыми образовательными потребностями» Управления образования </a:t>
            </a:r>
            <a:r>
              <a:rPr lang="ru-RU" sz="3200" b="1" dirty="0" err="1" smtClean="0">
                <a:solidFill>
                  <a:schemeClr val="tx2"/>
                </a:solidFill>
              </a:rPr>
              <a:t>акимата</a:t>
            </a:r>
            <a:r>
              <a:rPr lang="ru-RU" sz="3200" b="1" dirty="0" smtClean="0">
                <a:solidFill>
                  <a:schemeClr val="tx2"/>
                </a:solidFill>
              </a:rPr>
              <a:t> </a:t>
            </a:r>
            <a:r>
              <a:rPr lang="ru-RU" sz="3200" b="1" dirty="0" err="1" smtClean="0">
                <a:solidFill>
                  <a:schemeClr val="tx2"/>
                </a:solidFill>
              </a:rPr>
              <a:t>Костанайской</a:t>
            </a:r>
            <a:r>
              <a:rPr lang="ru-RU" sz="3200" b="1" dirty="0" smtClean="0">
                <a:solidFill>
                  <a:schemeClr val="tx2"/>
                </a:solidFill>
              </a:rPr>
              <a:t> области</a:t>
            </a:r>
            <a:endParaRPr lang="ru-RU" sz="3200" b="1" dirty="0">
              <a:solidFill>
                <a:schemeClr val="tx2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ru-RU" dirty="0" smtClean="0"/>
          </a:p>
          <a:p>
            <a:pPr marL="0" indent="0" algn="ctr">
              <a:buNone/>
            </a:pPr>
            <a:endParaRPr lang="ru-RU" dirty="0"/>
          </a:p>
          <a:p>
            <a:pPr marL="0" indent="0" algn="ctr">
              <a:buNone/>
            </a:pPr>
            <a:r>
              <a:rPr lang="ru-RU" b="1" dirty="0" smtClean="0"/>
              <a:t>Консультация для педагогов по составлению краткосрочного плана урока</a:t>
            </a:r>
          </a:p>
          <a:p>
            <a:pPr marL="0" indent="0" algn="ctr">
              <a:buNone/>
            </a:pPr>
            <a:endParaRPr lang="ru-RU" b="1" dirty="0"/>
          </a:p>
          <a:p>
            <a:pPr marL="0" indent="0" algn="ctr">
              <a:buNone/>
            </a:pPr>
            <a:endParaRPr lang="ru-RU" b="1" dirty="0" smtClean="0"/>
          </a:p>
          <a:p>
            <a:pPr marL="0" indent="0" algn="r">
              <a:buNone/>
            </a:pPr>
            <a:r>
              <a:rPr lang="ru-RU" sz="2000" dirty="0" smtClean="0"/>
              <a:t>Подготовила: Калугина Е.И.</a:t>
            </a:r>
          </a:p>
          <a:p>
            <a:pPr marL="0" indent="0" algn="r">
              <a:buNone/>
            </a:pPr>
            <a:r>
              <a:rPr lang="ru-RU" sz="2000" dirty="0" err="1"/>
              <a:t>з</a:t>
            </a:r>
            <a:r>
              <a:rPr lang="ru-RU" sz="2000" dirty="0" err="1" smtClean="0"/>
              <a:t>ам.директора</a:t>
            </a:r>
            <a:r>
              <a:rPr lang="ru-RU" sz="2000" dirty="0" smtClean="0"/>
              <a:t> по УР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631780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+mn-cs"/>
              </a:rPr>
              <a:t>Приказ </a:t>
            </a:r>
            <a:r>
              <a:rPr lang="ru-RU" sz="24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+mn-cs"/>
              </a:rPr>
              <a:t>Министра образования и науки Республики Казахстан от 16 сентября 2021 года № 472 «</a:t>
            </a:r>
            <a:r>
              <a:rPr lang="ru-RU" sz="2400" dirty="0">
                <a:solidFill>
                  <a:prstClr val="black"/>
                </a:solidFill>
                <a:latin typeface="customFont"/>
                <a:ea typeface="+mn-ea"/>
                <a:cs typeface="+mn-cs"/>
              </a:rPr>
              <a:t>О внесении изменений в некоторые приказы Министра образования и науки Республики Казахстан»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 fontAlgn="base">
              <a:buNone/>
            </a:pPr>
            <a:r>
              <a:rPr lang="ru-RU" b="1" i="0" dirty="0" smtClean="0">
                <a:solidFill>
                  <a:srgbClr val="1E1E1E"/>
                </a:solidFill>
                <a:effectLst/>
                <a:latin typeface="Courier New"/>
              </a:rPr>
              <a:t>Перечень документов, обязательных для ведения педагогами организаций среднего образования</a:t>
            </a:r>
          </a:p>
          <a:p>
            <a:pPr marL="0" indent="0" fontAlgn="base">
              <a:buNone/>
            </a:pPr>
            <a:r>
              <a:rPr lang="ru-RU" b="0" dirty="0" smtClean="0">
                <a:solidFill>
                  <a:srgbClr val="000000"/>
                </a:solidFill>
                <a:effectLst/>
                <a:latin typeface="Courier New"/>
              </a:rPr>
              <a:t> Документы заполняются педагогами в бумажном или электронном (при подключении организации образования к электронной системе) форматах. При заполнении в электронном формате бумажный вариант не требуется.      </a:t>
            </a:r>
          </a:p>
          <a:p>
            <a:pPr marL="0" indent="0" fontAlgn="base">
              <a:buNone/>
            </a:pPr>
            <a:r>
              <a:rPr lang="ru-RU" b="0" dirty="0" smtClean="0">
                <a:solidFill>
                  <a:srgbClr val="000000"/>
                </a:solidFill>
                <a:effectLst/>
                <a:latin typeface="Courier New"/>
              </a:rPr>
              <a:t>1. Педагоги всех учебных предметов:</a:t>
            </a:r>
          </a:p>
          <a:p>
            <a:pPr marL="0" indent="0" fontAlgn="base">
              <a:buNone/>
            </a:pPr>
            <a:r>
              <a:rPr lang="ru-RU" b="0" dirty="0" smtClean="0">
                <a:solidFill>
                  <a:srgbClr val="000000"/>
                </a:solidFill>
                <a:effectLst/>
                <a:latin typeface="Courier New"/>
              </a:rPr>
              <a:t> ежедневно согласно расписанию ведут:</a:t>
            </a:r>
          </a:p>
          <a:p>
            <a:pPr marL="0" indent="0" fontAlgn="base">
              <a:buNone/>
            </a:pPr>
            <a:r>
              <a:rPr lang="ru-RU" b="0" dirty="0" smtClean="0">
                <a:solidFill>
                  <a:srgbClr val="000000"/>
                </a:solidFill>
                <a:effectLst/>
                <a:latin typeface="Courier New"/>
              </a:rPr>
              <a:t>   1) классный журнал для 0,1-4 классов, классный журнал для 5-11 (12) классов, журнал факультативных занятий, надомного обучения(бумажный или электронный формат);</a:t>
            </a:r>
          </a:p>
          <a:p>
            <a:pPr marL="0" indent="0" fontAlgn="base">
              <a:buNone/>
            </a:pPr>
            <a:r>
              <a:rPr lang="ru-RU" b="0" dirty="0" smtClean="0">
                <a:solidFill>
                  <a:srgbClr val="000000"/>
                </a:solidFill>
                <a:effectLst/>
                <a:latin typeface="Courier New"/>
              </a:rPr>
              <a:t>   2) краткосрочный (поурочный) план (в бумажном или электронном формате </a:t>
            </a:r>
            <a:r>
              <a:rPr lang="ru-RU" b="0" dirty="0" err="1" smtClean="0">
                <a:solidFill>
                  <a:srgbClr val="000000"/>
                </a:solidFill>
                <a:effectLst/>
                <a:latin typeface="Courier New"/>
              </a:rPr>
              <a:t>word</a:t>
            </a:r>
            <a:r>
              <a:rPr lang="ru-RU" b="0" dirty="0" smtClean="0">
                <a:solidFill>
                  <a:srgbClr val="000000"/>
                </a:solidFill>
                <a:effectLst/>
                <a:latin typeface="Courier New"/>
              </a:rPr>
              <a:t> или </a:t>
            </a:r>
            <a:r>
              <a:rPr lang="ru-RU" b="0" dirty="0" err="1" smtClean="0">
                <a:solidFill>
                  <a:srgbClr val="000000"/>
                </a:solidFill>
                <a:effectLst/>
                <a:latin typeface="Courier New"/>
              </a:rPr>
              <a:t>pdf</a:t>
            </a:r>
            <a:r>
              <a:rPr lang="ru-RU" b="0" dirty="0" smtClean="0">
                <a:solidFill>
                  <a:srgbClr val="000000"/>
                </a:solidFill>
                <a:effectLst/>
                <a:latin typeface="Courier New"/>
              </a:rPr>
              <a:t>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01207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kk-KZ" sz="5400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Краткосрочное планирование (форма):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fontAlgn="base">
              <a:buNone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Согласно приложения 2,  </a:t>
            </a:r>
            <a:r>
              <a:rPr lang="ru-RU" b="0" i="0" dirty="0" smtClean="0">
                <a:effectLst/>
                <a:latin typeface="Arial" panose="020B0604020202020204" pitchFamily="34" charset="0"/>
              </a:rPr>
              <a:t>Приказа Министра образования и науки Республики Казахстан от 16 сентября 2021 года № 472 «</a:t>
            </a:r>
            <a:r>
              <a:rPr lang="ru-RU" b="0" i="0" dirty="0" smtClean="0">
                <a:effectLst/>
                <a:latin typeface="customFont"/>
              </a:rPr>
              <a:t>О внесении изменений в некоторые приказы Министра образования и науки Республики Казахстан»).</a:t>
            </a:r>
          </a:p>
          <a:p>
            <a:pPr marL="514350" indent="-514350">
              <a:buAutoNum type="arabicPeriod"/>
            </a:pPr>
            <a:endParaRPr lang="ru-RU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800502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1600" b="0" i="0" dirty="0" smtClean="0">
                <a:solidFill>
                  <a:srgbClr val="000000"/>
                </a:solidFill>
                <a:effectLst/>
                <a:latin typeface="Courier New"/>
              </a:rPr>
              <a:t>___________________________________________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0" i="0" dirty="0" smtClean="0">
                <a:solidFill>
                  <a:srgbClr val="000000"/>
                </a:solidFill>
                <a:effectLst/>
                <a:latin typeface="Courier New"/>
              </a:rPr>
              <a:t>    (наименование организации образования)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0" i="0" dirty="0" smtClean="0">
                <a:solidFill>
                  <a:srgbClr val="000000"/>
                </a:solidFill>
                <a:effectLst/>
                <a:latin typeface="Courier New"/>
              </a:rPr>
              <a:t>   </a:t>
            </a:r>
            <a:r>
              <a:rPr lang="ru-RU" sz="1600" b="1" i="0" dirty="0" smtClean="0">
                <a:solidFill>
                  <a:srgbClr val="000000"/>
                </a:solidFill>
                <a:effectLst/>
                <a:latin typeface="Courier New"/>
              </a:rPr>
              <a:t>Краткосрочный (поурочный) план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0" i="0" dirty="0" smtClean="0">
                <a:solidFill>
                  <a:srgbClr val="000000"/>
                </a:solidFill>
                <a:effectLst/>
                <a:latin typeface="Courier New"/>
              </a:rPr>
              <a:t>  ___________________________________________</a:t>
            </a:r>
            <a:r>
              <a:rPr lang="ru-RU" sz="1600" dirty="0" smtClean="0"/>
              <a:t/>
            </a:r>
            <a:br>
              <a:rPr lang="ru-RU" sz="1600" dirty="0" smtClean="0"/>
            </a:br>
            <a:r>
              <a:rPr lang="ru-RU" sz="1600" b="0" i="0" dirty="0" smtClean="0">
                <a:solidFill>
                  <a:srgbClr val="000000"/>
                </a:solidFill>
                <a:effectLst/>
                <a:latin typeface="Courier New"/>
              </a:rPr>
              <a:t>(тема урока)</a:t>
            </a:r>
            <a:endParaRPr lang="ru-RU" sz="1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375477"/>
              </p:ext>
            </p:extLst>
          </p:nvPr>
        </p:nvGraphicFramePr>
        <p:xfrm>
          <a:off x="609600" y="1600200"/>
          <a:ext cx="10972800" cy="4505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57600"/>
                <a:gridCol w="3657600"/>
                <a:gridCol w="36576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Раздел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ФИО</a:t>
                      </a:r>
                      <a:r>
                        <a:rPr lang="ru-RU" b="1" baseline="0" dirty="0" smtClean="0">
                          <a:solidFill>
                            <a:schemeClr val="tx1"/>
                          </a:solidFill>
                        </a:rPr>
                        <a:t> педагога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Дата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Класс</a:t>
                      </a:r>
                      <a:endParaRPr lang="ru-RU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присутствующих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Количество отсутствующих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Тема урока</a:t>
                      </a:r>
                      <a:endParaRPr lang="ru-R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Цели обучения в соответствии с программой</a:t>
                      </a:r>
                      <a:endParaRPr lang="ru-RU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b="1" dirty="0" smtClean="0"/>
                        <a:t>Цели урока</a:t>
                      </a:r>
                      <a:endParaRPr lang="ru-RU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ru-RU" dirty="0" smtClean="0"/>
                        <a:t>Образовательные: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Коррекционно-развивающие:</a:t>
                      </a:r>
                    </a:p>
                    <a:p>
                      <a:endParaRPr lang="ru-RU" dirty="0" smtClean="0"/>
                    </a:p>
                    <a:p>
                      <a:endParaRPr lang="ru-RU" dirty="0" smtClean="0"/>
                    </a:p>
                    <a:p>
                      <a:r>
                        <a:rPr lang="ru-RU" dirty="0" smtClean="0"/>
                        <a:t>воспитательные:</a:t>
                      </a:r>
                      <a:r>
                        <a:rPr lang="ru-RU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818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Ход урока:</a:t>
            </a:r>
            <a:endParaRPr lang="ru-RU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2163803"/>
              </p:ext>
            </p:extLst>
          </p:nvPr>
        </p:nvGraphicFramePr>
        <p:xfrm>
          <a:off x="609600" y="1600200"/>
          <a:ext cx="10923917" cy="5125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354347"/>
                <a:gridCol w="1084053"/>
                <a:gridCol w="1219200"/>
                <a:gridCol w="1219200"/>
                <a:gridCol w="1368725"/>
                <a:gridCol w="1984075"/>
                <a:gridCol w="1475117"/>
              </a:tblGrid>
              <a:tr h="370840"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Этап урока\</a:t>
                      </a:r>
                    </a:p>
                    <a:p>
                      <a:r>
                        <a:rPr lang="ru-RU" dirty="0" smtClean="0"/>
                        <a:t>время</a:t>
                      </a:r>
                      <a:endParaRPr lang="ru-RU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ru-RU" dirty="0" smtClean="0"/>
                        <a:t>Действия педагога</a:t>
                      </a:r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Действия учеников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Оценивание 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Ресурсы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 группа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 группа (ИПО)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1. </a:t>
                      </a:r>
                      <a:r>
                        <a:rPr lang="ru-RU" dirty="0" err="1" smtClean="0"/>
                        <a:t>Оргмомент</a:t>
                      </a:r>
                      <a:r>
                        <a:rPr lang="ru-RU" dirty="0" smtClean="0"/>
                        <a:t>, психологический настрой</a:t>
                      </a:r>
                      <a:r>
                        <a:rPr lang="ru-RU" baseline="0" dirty="0" smtClean="0"/>
                        <a:t> (1 мин)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Приветствует учащихся, сообщает тему и цели урока</a:t>
                      </a:r>
                      <a:endParaRPr lang="ru-RU" dirty="0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r>
                        <a:rPr lang="ru-RU" dirty="0" smtClean="0"/>
                        <a:t>Приветствуют педагога, Называют время года, день недели,….</a:t>
                      </a:r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Наглядные пособия, Презентация….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2…..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Текущее оценивание, установление обратной связи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…итог урока</a:t>
                      </a:r>
                      <a:r>
                        <a:rPr lang="ru-RU" baseline="0" dirty="0" smtClean="0"/>
                        <a:t> (</a:t>
                      </a:r>
                      <a:r>
                        <a:rPr lang="ru-RU" dirty="0" smtClean="0"/>
                        <a:t>3 мин)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Оценивание учителем баллами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28941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Педагог должен самостоятельно подобрать фактический материал и его объем к каждому этапу урока с учетом состава учащихся класса и возможностей </a:t>
            </a:r>
            <a:r>
              <a:rPr lang="ru-RU" smtClean="0"/>
              <a:t>конкретных учеников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711855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260</Words>
  <Application>Microsoft Office PowerPoint</Application>
  <PresentationFormat>Произвольный</PresentationFormat>
  <Paragraphs>54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КГУ «Рудненская специальная школа для детей с особыми образовательными потребностями» Управления образования акимата Костанайской области</vt:lpstr>
      <vt:lpstr>Приказ Министра образования и науки Республики Казахстан от 16 сентября 2021 года № 472 «О внесении изменений в некоторые приказы Министра образования и науки Республики Казахстан»</vt:lpstr>
      <vt:lpstr>Краткосрочное планирование (форма):</vt:lpstr>
      <vt:lpstr>___________________________________________     (наименование организации образования)    Краткосрочный (поурочный) план   ___________________________________________ (тема урока)</vt:lpstr>
      <vt:lpstr>Ход урока: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Консультация для педагогов по составлению среднесрочного (календарно-тематического) планирования</dc:title>
  <dc:creator>user</dc:creator>
  <cp:lastModifiedBy>3</cp:lastModifiedBy>
  <cp:revision>14</cp:revision>
  <dcterms:created xsi:type="dcterms:W3CDTF">2022-08-31T15:17:41Z</dcterms:created>
  <dcterms:modified xsi:type="dcterms:W3CDTF">2022-10-07T03:24:52Z</dcterms:modified>
</cp:coreProperties>
</file>