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73" r:id="rId5"/>
    <p:sldId id="274" r:id="rId6"/>
    <p:sldId id="275" r:id="rId7"/>
    <p:sldId id="276" r:id="rId8"/>
    <p:sldId id="278" r:id="rId9"/>
    <p:sldId id="280" r:id="rId10"/>
    <p:sldId id="282" r:id="rId11"/>
    <p:sldId id="283" r:id="rId12"/>
    <p:sldId id="284" r:id="rId13"/>
    <p:sldId id="285" r:id="rId14"/>
    <p:sldId id="286" r:id="rId15"/>
    <p:sldId id="287" r:id="rId16"/>
    <p:sldId id="28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4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59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9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5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5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160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EE6CA-4F65-44CA-B5A4-2B837C9684B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93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3092B-E489-4C20-ACB1-EB385790D5F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46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74CDC-BF08-4D45-81C8-7F0F3157BD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0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95267-1AA9-4344-BA89-6BE2C712105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491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C9A74-30A1-4807-8CBF-EB3D8F5123B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740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ADB61-6894-4E3D-8F64-B1EF6717175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5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A28C7-ACF9-47F3-97BB-4B1282C07DA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45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DA526-0AB6-4CBA-8F17-3A50F0A1106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50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82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BF5AD-3CCD-404D-B760-9F59F9608CA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099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9FD9E-F6EC-47E3-9650-C560B558DDE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901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7E2DD-5BDE-4F82-BAF5-AC40EA5A4F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8788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EE6CA-4F65-44CA-B5A4-2B837C9684B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115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3092B-E489-4C20-ACB1-EB385790D5F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338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74CDC-BF08-4D45-81C8-7F0F3157BD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04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95267-1AA9-4344-BA89-6BE2C712105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761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C9A74-30A1-4807-8CBF-EB3D8F5123B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7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ADB61-6894-4E3D-8F64-B1EF6717175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1759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A28C7-ACF9-47F3-97BB-4B1282C07DA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69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070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DA526-0AB6-4CBA-8F17-3A50F0A1106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3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BF5AD-3CCD-404D-B760-9F59F9608CA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4668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9FD9E-F6EC-47E3-9650-C560B558DDE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537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7E2DD-5BDE-4F82-BAF5-AC40EA5A4F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387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EE6CA-4F65-44CA-B5A4-2B837C9684B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9212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3092B-E489-4C20-ACB1-EB385790D5F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323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74CDC-BF08-4D45-81C8-7F0F3157BDA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9437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C95267-1AA9-4344-BA89-6BE2C712105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040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C9A74-30A1-4807-8CBF-EB3D8F5123B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077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ADB61-6894-4E3D-8F64-B1EF6717175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89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4249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A28C7-ACF9-47F3-97BB-4B1282C07DA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667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DA526-0AB6-4CBA-8F17-3A50F0A1106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0254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BF5AD-3CCD-404D-B760-9F59F9608CA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0172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9FD9E-F6EC-47E3-9650-C560B558DDE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7275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7E2DD-5BDE-4F82-BAF5-AC40EA5A4F9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4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12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09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42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92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4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251A-CFEF-4870-ACFC-5DE806CEAB4A}" type="datetimeFigureOut">
              <a:rPr lang="ru-RU" smtClean="0"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32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61670C-9A8B-4F79-A5A7-B8F6B4F86E3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61670C-9A8B-4F79-A5A7-B8F6B4F86E3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34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61670C-9A8B-4F79-A5A7-B8F6B4F86E3E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02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КГУ «</a:t>
            </a:r>
            <a:r>
              <a:rPr lang="ru-RU" sz="3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Рудненская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специальная школа для детей с особыми образовательными потребностями» Управления образования </a:t>
            </a:r>
            <a:r>
              <a:rPr lang="ru-RU" sz="3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акимата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Костанайской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области</a:t>
            </a:r>
            <a:endParaRPr lang="ru-RU" sz="32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Консультация для педагогов по ведению и проверке тетрадей учащихся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Подготовила: Калугина Е.И.</a:t>
            </a:r>
          </a:p>
          <a:p>
            <a:pPr marL="0" indent="0" algn="r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ам.директора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УР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178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FF"/>
                </a:solidFill>
              </a:rPr>
              <a:t>Требования к оформлению и ведению тетрадей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>
                <a:solidFill>
                  <a:srgbClr val="CCFFCC"/>
                </a:solidFill>
              </a:rPr>
              <a:t>Все графические задания выполняются карандашом по линейке</a:t>
            </a:r>
          </a:p>
          <a:p>
            <a:pPr lvl="0"/>
            <a:r>
              <a:rPr lang="ru-RU" sz="2800" dirty="0">
                <a:solidFill>
                  <a:srgbClr val="CCFFCC"/>
                </a:solidFill>
              </a:rPr>
              <a:t>Допускается в отдельных случаях аккуратное подчеркивание ручкой</a:t>
            </a:r>
          </a:p>
          <a:p>
            <a:pPr lvl="0"/>
            <a:r>
              <a:rPr lang="ru-RU" sz="2800" dirty="0">
                <a:solidFill>
                  <a:srgbClr val="CCFFCC"/>
                </a:solidFill>
              </a:rPr>
              <a:t>Исправлять записи можно зачеркиванием их одной аккуратной чертой, заключением в скобки</a:t>
            </a:r>
          </a:p>
          <a:p>
            <a:pPr lvl="0"/>
            <a:r>
              <a:rPr lang="ru-RU" sz="2800" dirty="0">
                <a:solidFill>
                  <a:srgbClr val="CCFFCC"/>
                </a:solidFill>
              </a:rPr>
              <a:t>При выполнении заданий в тетрадях учащихся должны указывать номер упражнения, </a:t>
            </a:r>
            <a:r>
              <a:rPr lang="ru-RU" sz="2800" dirty="0" smtClean="0">
                <a:solidFill>
                  <a:srgbClr val="CCFFCC"/>
                </a:solidFill>
              </a:rPr>
              <a:t>при решении задачи по математике прописывается слово «Задача»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398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FF"/>
                </a:solidFill>
              </a:rPr>
              <a:t>Требования к оформлению и ведению тетрадей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>
                <a:solidFill>
                  <a:srgbClr val="CCFFCC"/>
                </a:solidFill>
              </a:rPr>
              <a:t>Устанавливается следующий пропуск клеток и линий в тетрадях:</a:t>
            </a:r>
          </a:p>
          <a:p>
            <a:pPr lvl="0">
              <a:buFontTx/>
              <a:buChar char="-"/>
            </a:pPr>
            <a:r>
              <a:rPr lang="ru-RU" sz="2800" dirty="0" smtClean="0">
                <a:solidFill>
                  <a:srgbClr val="CCFFCC"/>
                </a:solidFill>
              </a:rPr>
              <a:t>по </a:t>
            </a:r>
            <a:r>
              <a:rPr lang="ru-RU" sz="2800" dirty="0">
                <a:solidFill>
                  <a:srgbClr val="CCFFCC"/>
                </a:solidFill>
              </a:rPr>
              <a:t>математике  - начинать писать с самой верхней полной клетки, между разными заданиями пропускать 2 клетки, между домашней и классной – 4 клетки, между датой и заголовком работы – 2 </a:t>
            </a:r>
            <a:r>
              <a:rPr lang="ru-RU" sz="2800" dirty="0" smtClean="0">
                <a:solidFill>
                  <a:srgbClr val="CCFFCC"/>
                </a:solidFill>
              </a:rPr>
              <a:t>клетки</a:t>
            </a:r>
          </a:p>
          <a:p>
            <a:pPr lvl="0"/>
            <a:r>
              <a:rPr lang="ru-RU" sz="2800" dirty="0">
                <a:solidFill>
                  <a:srgbClr val="CCFFCC"/>
                </a:solidFill>
              </a:rPr>
              <a:t>По русскому языку- линии внутри одной работы не пропускаются, между домашней и классной работой оставляют 2 линии</a:t>
            </a:r>
          </a:p>
          <a:p>
            <a:pPr marL="0" lvl="0" indent="0">
              <a:buNone/>
            </a:pPr>
            <a:endParaRPr lang="ru-RU" sz="2800" dirty="0">
              <a:solidFill>
                <a:srgbClr val="CCFFCC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983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7638"/>
            <a:ext cx="10972800" cy="104379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Порядок проверки тетрадей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966158"/>
            <a:ext cx="10972800" cy="5160007"/>
          </a:xfrm>
        </p:spPr>
        <p:txBody>
          <a:bodyPr/>
          <a:lstStyle/>
          <a:p>
            <a:pPr lvl="0"/>
            <a:r>
              <a:rPr lang="ru-RU" sz="2800" dirty="0">
                <a:solidFill>
                  <a:srgbClr val="CCFFCC"/>
                </a:solidFill>
              </a:rPr>
              <a:t>В проверяемых работах </a:t>
            </a:r>
            <a:r>
              <a:rPr lang="ru-RU" sz="2800" dirty="0" smtClean="0">
                <a:solidFill>
                  <a:srgbClr val="CCFFCC"/>
                </a:solidFill>
              </a:rPr>
              <a:t>учитель </a:t>
            </a:r>
            <a:r>
              <a:rPr lang="ru-RU" sz="2800" dirty="0">
                <a:solidFill>
                  <a:srgbClr val="CCFFCC"/>
                </a:solidFill>
              </a:rPr>
              <a:t>исправляет все допущенные ошибки. Руководствуясь следующим правилом:</a:t>
            </a:r>
          </a:p>
          <a:p>
            <a:pPr marL="0" lvl="0" indent="0">
              <a:buNone/>
            </a:pPr>
            <a:r>
              <a:rPr lang="ru-RU" sz="2800" dirty="0">
                <a:solidFill>
                  <a:srgbClr val="CCFFCC"/>
                </a:solidFill>
              </a:rPr>
              <a:t>А) зачеркивая орфографическую ошибку, цифру, математический знак, подписывает вверху букву или нужную цифру, </a:t>
            </a:r>
            <a:r>
              <a:rPr lang="ru-RU" sz="2800" dirty="0" smtClean="0">
                <a:solidFill>
                  <a:srgbClr val="CCFFCC"/>
                </a:solidFill>
              </a:rPr>
              <a:t>знак</a:t>
            </a:r>
          </a:p>
          <a:p>
            <a:pPr marL="0" lvl="0" indent="0">
              <a:buNone/>
            </a:pPr>
            <a:r>
              <a:rPr lang="ru-RU" sz="2800" dirty="0">
                <a:solidFill>
                  <a:srgbClr val="CCFFCC"/>
                </a:solidFill>
              </a:rPr>
              <a:t>Б) пунктуационный ненужный знак зачеркивается, необходимый пишется</a:t>
            </a:r>
          </a:p>
          <a:p>
            <a:pPr marL="0" lvl="0" indent="0">
              <a:buNone/>
            </a:pPr>
            <a:r>
              <a:rPr lang="ru-RU" sz="2800" dirty="0">
                <a:solidFill>
                  <a:srgbClr val="CCFFCC"/>
                </a:solidFill>
              </a:rPr>
              <a:t>в</a:t>
            </a:r>
            <a:r>
              <a:rPr lang="ru-RU" sz="2800" dirty="0" smtClean="0">
                <a:solidFill>
                  <a:srgbClr val="CCFFCC"/>
                </a:solidFill>
              </a:rPr>
              <a:t>) </a:t>
            </a:r>
            <a:r>
              <a:rPr lang="ru-RU" sz="2800" dirty="0">
                <a:solidFill>
                  <a:srgbClr val="CCFFCC"/>
                </a:solidFill>
              </a:rPr>
              <a:t>проверенные контрольные работы </a:t>
            </a:r>
            <a:r>
              <a:rPr lang="ru-RU" sz="2800" dirty="0" smtClean="0">
                <a:solidFill>
                  <a:srgbClr val="CCFFCC"/>
                </a:solidFill>
              </a:rPr>
              <a:t>(</a:t>
            </a:r>
            <a:r>
              <a:rPr lang="ru-RU" sz="2800" dirty="0" err="1" smtClean="0">
                <a:solidFill>
                  <a:srgbClr val="CCFFCC"/>
                </a:solidFill>
              </a:rPr>
              <a:t>суммативное</a:t>
            </a:r>
            <a:r>
              <a:rPr lang="ru-RU" sz="2800" dirty="0" smtClean="0">
                <a:solidFill>
                  <a:srgbClr val="CCFFCC"/>
                </a:solidFill>
              </a:rPr>
              <a:t> оценивание за раздел, четверть), практические</a:t>
            </a:r>
            <a:r>
              <a:rPr lang="ru-RU" sz="2800" dirty="0">
                <a:solidFill>
                  <a:srgbClr val="CCFFCC"/>
                </a:solidFill>
              </a:rPr>
              <a:t>, лабораторные работы </a:t>
            </a:r>
            <a:r>
              <a:rPr lang="ru-RU" sz="2800" dirty="0" smtClean="0">
                <a:solidFill>
                  <a:srgbClr val="CCFFCC"/>
                </a:solidFill>
              </a:rPr>
              <a:t>должны </a:t>
            </a:r>
            <a:r>
              <a:rPr lang="ru-RU" sz="2800" dirty="0">
                <a:solidFill>
                  <a:srgbClr val="CCFFCC"/>
                </a:solidFill>
              </a:rPr>
              <a:t>быть проверены учителем к следующему уроку</a:t>
            </a:r>
            <a:r>
              <a:rPr lang="ru-RU" sz="2800" dirty="0" smtClean="0">
                <a:solidFill>
                  <a:srgbClr val="CCFFCC"/>
                </a:solidFill>
              </a:rPr>
              <a:t>;</a:t>
            </a:r>
          </a:p>
          <a:p>
            <a:pPr marL="0" lvl="0" indent="0">
              <a:buNone/>
            </a:pPr>
            <a:r>
              <a:rPr lang="ru-RU" sz="2800" dirty="0" smtClean="0">
                <a:solidFill>
                  <a:srgbClr val="CCFFCC"/>
                </a:solidFill>
              </a:rPr>
              <a:t> </a:t>
            </a:r>
            <a:r>
              <a:rPr lang="ru-RU" sz="2800" dirty="0">
                <a:solidFill>
                  <a:srgbClr val="CCFFCC"/>
                </a:solidFill>
              </a:rPr>
              <a:t>г) проводить работу над ошибками после проведения любых видов работ</a:t>
            </a:r>
          </a:p>
          <a:p>
            <a:pPr marL="0" lvl="0" indent="0">
              <a:buNone/>
            </a:pPr>
            <a:endParaRPr lang="ru-RU" dirty="0">
              <a:solidFill>
                <a:srgbClr val="CCFFCC"/>
              </a:solidFill>
            </a:endParaRPr>
          </a:p>
          <a:p>
            <a:pPr marL="0" lvl="0" indent="0">
              <a:buNone/>
            </a:pPr>
            <a:endParaRPr lang="ru-RU" sz="2800" dirty="0" smtClean="0">
              <a:solidFill>
                <a:srgbClr val="CCFFCC"/>
              </a:solidFill>
            </a:endParaRPr>
          </a:p>
          <a:p>
            <a:pPr marL="0" lvl="0" indent="0">
              <a:buNone/>
            </a:pPr>
            <a:endParaRPr lang="ru-RU" sz="2800" dirty="0">
              <a:solidFill>
                <a:srgbClr val="CCFFCC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941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5276"/>
            <a:ext cx="10972800" cy="103517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Оценивание работ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147313"/>
            <a:ext cx="10972800" cy="4978851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Работы в тетрадях учащихся с легкими нарушениями интеллекта оцениваются согласно требованиям </a:t>
            </a:r>
            <a:r>
              <a:rPr lang="ru-RU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критериального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оценивания в виде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балльной оценки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(1-10б.),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Работы в тетрадях учащихся с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умеренными нарушениями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интеллекта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оцениваются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словесной оценкой («Молодец», «Хорошо», «Отлично» и др.), также можно использовать  наклейки-смайлики, звездочки. </a:t>
            </a:r>
          </a:p>
          <a:p>
            <a:pPr indent="450215">
              <a:spcAft>
                <a:spcPts val="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Педагог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 результатам проверки тетрадей, письменных работ предоставляет обучающемуся обратную связь (комментарий, разъяснения пробелов в выполненной работе и др.).</a:t>
            </a:r>
          </a:p>
          <a:p>
            <a:pPr indent="450215" algn="just">
              <a:spcAft>
                <a:spcPts val="0"/>
              </a:spcAft>
            </a:pPr>
            <a:endParaRPr lang="ru-RU" sz="2800" dirty="0">
              <a:latin typeface="Times New Roman"/>
              <a:ea typeface="Times New Roman"/>
            </a:endParaRPr>
          </a:p>
          <a:p>
            <a:pPr lvl="0"/>
            <a:endParaRPr lang="ru-RU" dirty="0">
              <a:solidFill>
                <a:srgbClr val="FFFFFF"/>
              </a:solidFill>
              <a:latin typeface="Calibri"/>
              <a:ea typeface="Calibri"/>
              <a:cs typeface="Times New Roman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Положение о ведении и проверке тетрадей (рассмотренное и утвержденное на заседании педсовета №1 от 26.08.2019г.)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/>
                <a:ea typeface="Times New Roman"/>
              </a:rPr>
              <a:t>Законом </a:t>
            </a:r>
            <a:r>
              <a:rPr lang="ru-RU" sz="2400" dirty="0">
                <a:latin typeface="Times New Roman"/>
                <a:ea typeface="Times New Roman"/>
              </a:rPr>
              <a:t>РК «Об образовании</a:t>
            </a:r>
            <a:r>
              <a:rPr lang="ru-RU" sz="2400" dirty="0" smtClean="0">
                <a:latin typeface="Times New Roman"/>
                <a:ea typeface="Times New Roman"/>
              </a:rPr>
              <a:t>»,</a:t>
            </a:r>
          </a:p>
          <a:p>
            <a:r>
              <a:rPr lang="ru-RU" sz="2400" dirty="0" smtClean="0">
                <a:latin typeface="Times New Roman"/>
                <a:ea typeface="Times New Roman"/>
              </a:rPr>
              <a:t>Уставом </a:t>
            </a:r>
            <a:r>
              <a:rPr lang="ru-RU" sz="2400" dirty="0">
                <a:latin typeface="Times New Roman"/>
                <a:ea typeface="Times New Roman"/>
              </a:rPr>
              <a:t>школы; </a:t>
            </a:r>
            <a:endParaRPr lang="ru-RU" sz="2400" dirty="0" smtClean="0">
              <a:latin typeface="Times New Roman"/>
              <a:ea typeface="Times New Roman"/>
            </a:endParaRPr>
          </a:p>
          <a:p>
            <a:r>
              <a:rPr lang="ru-RU" sz="2400" dirty="0" smtClean="0">
                <a:latin typeface="Times New Roman"/>
                <a:ea typeface="Times New Roman"/>
              </a:rPr>
              <a:t>Соглашением о социальном партнерстве между ГУ «Управление образования </a:t>
            </a:r>
            <a:r>
              <a:rPr lang="ru-RU" sz="2400" dirty="0" err="1" smtClean="0">
                <a:latin typeface="Times New Roman"/>
                <a:ea typeface="Times New Roman"/>
              </a:rPr>
              <a:t>акимата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dirty="0" err="1" smtClean="0">
                <a:latin typeface="Times New Roman"/>
                <a:ea typeface="Times New Roman"/>
              </a:rPr>
              <a:t>Костанайской</a:t>
            </a:r>
            <a:r>
              <a:rPr lang="ru-RU" sz="2400" dirty="0" smtClean="0">
                <a:latin typeface="Times New Roman"/>
                <a:ea typeface="Times New Roman"/>
              </a:rPr>
              <a:t> области» и ОО «Локальный профессиональный союз работников организаций образования и науки </a:t>
            </a:r>
            <a:r>
              <a:rPr lang="ru-RU" sz="2400" dirty="0" err="1" smtClean="0">
                <a:latin typeface="Times New Roman"/>
                <a:ea typeface="Times New Roman"/>
              </a:rPr>
              <a:t>Костанайской</a:t>
            </a:r>
            <a:r>
              <a:rPr lang="ru-RU" sz="2400" dirty="0" smtClean="0">
                <a:latin typeface="Times New Roman"/>
                <a:ea typeface="Times New Roman"/>
              </a:rPr>
              <a:t> области» на 2021-2023 годы,</a:t>
            </a: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Гигиеническими требованиями к условиям обучения в  общеобразовательных учреждениях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Calibri"/>
              </a:rPr>
              <a:t>Санитарных правил «Санитарно-эпидемиологические требования к объектам образования», утвержденные Приказом  Министра здравоохранения Республики Казахстан от 05 августа 2021 года № </a:t>
            </a:r>
            <a:r>
              <a:rPr lang="kk-KZ" sz="2400" dirty="0">
                <a:solidFill>
                  <a:prstClr val="black"/>
                </a:solidFill>
                <a:latin typeface="Times New Roman"/>
                <a:ea typeface="Calibri"/>
              </a:rPr>
              <a:t>ҚР ДСМ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Calibri"/>
              </a:rPr>
              <a:t>-76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Calibri"/>
              </a:rPr>
              <a:t>,</a:t>
            </a:r>
          </a:p>
          <a:p>
            <a:r>
              <a:rPr lang="ru-RU" sz="2400" dirty="0" smtClean="0">
                <a:latin typeface="Times New Roman"/>
                <a:ea typeface="Times New Roman"/>
              </a:rPr>
              <a:t>Должностными </a:t>
            </a:r>
            <a:r>
              <a:rPr lang="ru-RU" sz="2400" dirty="0">
                <a:latin typeface="Times New Roman"/>
                <a:ea typeface="Times New Roman"/>
              </a:rPr>
              <a:t>инструкциями и другими локальными актами </a:t>
            </a:r>
            <a:r>
              <a:rPr lang="ru-RU" sz="2400" dirty="0" smtClean="0">
                <a:latin typeface="Times New Roman"/>
                <a:ea typeface="Times New Roman"/>
              </a:rPr>
              <a:t>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20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9012"/>
            <a:ext cx="10972800" cy="72461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Количество и назначение ученических 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тетрадей</a:t>
            </a:r>
            <a:endParaRPr lang="ru-RU" sz="2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556899"/>
              </p:ext>
            </p:extLst>
          </p:nvPr>
        </p:nvGraphicFramePr>
        <p:xfrm>
          <a:off x="232918" y="698750"/>
          <a:ext cx="11335111" cy="6089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9976"/>
                <a:gridCol w="2404331"/>
                <a:gridCol w="1680447"/>
                <a:gridCol w="1930357"/>
              </a:tblGrid>
              <a:tr h="326530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тетрадей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5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 1-4 класс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5-9 класс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 класс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354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Букварь, Обучение грамоте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 рабочие тетради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1 тетрадь для проведения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оценивания учебных достижений учащихся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5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рабочие тетради и 1 тетрадь для проведения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суммативного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оценивания (для контрольных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53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Чтение и развитие речи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рабочая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тетрадь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5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Казахский язык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рабочие тетради и 1 тетрадь для проведения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суммативного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оценивания (для контрольных работ)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053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счет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рабочие тетради и 1 тетрадь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оценивания учебных достижений учащихся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рабочие тетради и 1 тетрадь для проведения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суммативного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оценивания, оценивания учебных достижений учащихся (для контрольных работ)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53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Мир вокруг, естествознание,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география, человек и мир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рабочая тетрадь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52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Ручной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труд,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общетрудовая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подготовка, ПТО, ремесло, предметно-практическая деятельность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рабочая тетрадь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53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рабочая тетрадь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53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 Казахстана, общество и право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рабочая тетрадь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53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Социально-бытовая ориентировка, хозяйственный труд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рабочая тетрадь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053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речи и коммуникация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рабочие тетради и 1 тетрадь для проведения оценивания  учебных достижений учащихся (для контрольных работ)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53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Самообслуживание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 рабочая тетрадь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6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5660"/>
            <a:ext cx="10972800" cy="66423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Порядок проверки тетрадей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07973"/>
              </p:ext>
            </p:extLst>
          </p:nvPr>
        </p:nvGraphicFramePr>
        <p:xfrm>
          <a:off x="232918" y="909318"/>
          <a:ext cx="11335111" cy="5649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9976"/>
                <a:gridCol w="2404331"/>
                <a:gridCol w="1680447"/>
                <a:gridCol w="1930357"/>
              </a:tblGrid>
              <a:tr h="307885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Классы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0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0, 1-4 класс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5-9 класс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 класс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13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Букварь, Обучение грамоте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 каждого урока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8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 каждого урока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0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Чтение и развитие речи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Значимые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классные и домашние работы, но не реже 1 раза в неделю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883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Казахский язык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 каждого урока, словарь один раз в месяц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88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счет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После каждого урока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5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Мир вокруг, естествознание,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география, человек и мир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Значимые классные и домашние работы, но не реже 1 раза в неделю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Значимые классные и домашние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работы</a:t>
                      </a:r>
                      <a:endParaRPr kumimoji="0" lang="ru-RU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CFFCC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314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Ручной труд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общетрудовая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подготовка, ПТО, ремесло, предметно-практическая деятельность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Значимые классные и домашние работы, но не реже 1 раза в неделю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Значимые классные и домашние работы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5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Значимые классные и домашние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5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 Казахстана, общество и право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Значимые классные и домашние работы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51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Социально-бытовая ориентировка, хозяйственный труд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Значимые классные и домашние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62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речи и коммуникация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После каждого урока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20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Самообслуживание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После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каждого урока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08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Подпись тетради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ТЕТРАДЬ №</a:t>
            </a:r>
            <a:endParaRPr lang="ru-RU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для </a:t>
            </a:r>
            <a:r>
              <a:rPr lang="ru-RU" dirty="0" smtClean="0">
                <a:solidFill>
                  <a:srgbClr val="FFFF00"/>
                </a:solidFill>
              </a:rPr>
              <a:t>работ </a:t>
            </a:r>
            <a:endParaRPr lang="ru-RU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по____________________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ученика (</a:t>
            </a:r>
            <a:r>
              <a:rPr lang="ru-RU" dirty="0" err="1" smtClean="0">
                <a:solidFill>
                  <a:srgbClr val="FFFF00"/>
                </a:solidFill>
              </a:rPr>
              <a:t>цы</a:t>
            </a:r>
            <a:r>
              <a:rPr lang="ru-RU" dirty="0" smtClean="0">
                <a:solidFill>
                  <a:srgbClr val="FFFF00"/>
                </a:solidFill>
              </a:rPr>
              <a:t>) _______класса </a:t>
            </a:r>
            <a:r>
              <a:rPr lang="ru-RU" dirty="0" smtClean="0">
                <a:solidFill>
                  <a:srgbClr val="FFFF00"/>
                </a:solidFill>
              </a:rPr>
              <a:t>______</a:t>
            </a:r>
          </a:p>
          <a:p>
            <a:pPr marL="0" indent="0" algn="ctr">
              <a:buNone/>
            </a:pPr>
            <a:endParaRPr lang="ru-RU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Ф.И. ученика</a:t>
            </a:r>
            <a:endParaRPr lang="ru-RU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3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Подпись тетради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ТЕТРАДЬ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для _______________работ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по____________________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ученика (</a:t>
            </a:r>
            <a:r>
              <a:rPr lang="ru-RU" dirty="0" err="1" smtClean="0">
                <a:solidFill>
                  <a:srgbClr val="FFFF00"/>
                </a:solidFill>
              </a:rPr>
              <a:t>цы</a:t>
            </a:r>
            <a:r>
              <a:rPr lang="ru-RU" dirty="0" smtClean="0">
                <a:solidFill>
                  <a:srgbClr val="FFFF00"/>
                </a:solidFill>
              </a:rPr>
              <a:t>) _______</a:t>
            </a:r>
            <a:r>
              <a:rPr lang="ru-RU" dirty="0" smtClean="0">
                <a:solidFill>
                  <a:srgbClr val="FFFF00"/>
                </a:solidFill>
              </a:rPr>
              <a:t>класса_____ </a:t>
            </a:r>
          </a:p>
          <a:p>
            <a:pPr marL="0" indent="0" algn="ctr">
              <a:buNone/>
            </a:pPr>
            <a:endParaRPr lang="ru-RU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Ф.И. ученика</a:t>
            </a:r>
            <a:endParaRPr lang="ru-RU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1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Требования к </a:t>
            </a:r>
            <a:r>
              <a:rPr lang="ru-RU" dirty="0" smtClean="0">
                <a:solidFill>
                  <a:schemeClr val="bg1"/>
                </a:solidFill>
              </a:rPr>
              <a:t>оформлению и ведению </a:t>
            </a:r>
            <a:r>
              <a:rPr lang="ru-RU" dirty="0" smtClean="0">
                <a:solidFill>
                  <a:schemeClr val="bg1"/>
                </a:solidFill>
              </a:rPr>
              <a:t>тетрадей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CCFFCC"/>
                </a:solidFill>
              </a:rPr>
              <a:t>Стандартные тетради, состоящие из 12-18 листов</a:t>
            </a:r>
          </a:p>
          <a:p>
            <a:r>
              <a:rPr lang="ru-RU" sz="2800" dirty="0" smtClean="0">
                <a:solidFill>
                  <a:srgbClr val="CCFFCC"/>
                </a:solidFill>
              </a:rPr>
              <a:t>Общие могут использоваться только в </a:t>
            </a:r>
            <a:r>
              <a:rPr lang="ru-RU" sz="2800" dirty="0">
                <a:solidFill>
                  <a:srgbClr val="CCFFCC"/>
                </a:solidFill>
              </a:rPr>
              <a:t>5</a:t>
            </a:r>
            <a:r>
              <a:rPr lang="ru-RU" sz="2800" dirty="0" smtClean="0">
                <a:solidFill>
                  <a:srgbClr val="CCFFCC"/>
                </a:solidFill>
              </a:rPr>
              <a:t>-10 классах по предметам, при изучении которых необходимо выполнение больших по объему работ</a:t>
            </a:r>
            <a:endParaRPr lang="ru-RU" sz="2800" dirty="0" smtClean="0">
              <a:solidFill>
                <a:srgbClr val="CCFFCC"/>
              </a:solidFill>
            </a:endParaRPr>
          </a:p>
          <a:p>
            <a:r>
              <a:rPr lang="ru-RU" sz="2800" dirty="0" smtClean="0">
                <a:solidFill>
                  <a:srgbClr val="CCFFCC"/>
                </a:solidFill>
              </a:rPr>
              <a:t>Соблюдение </a:t>
            </a:r>
            <a:r>
              <a:rPr lang="ru-RU" sz="2800" dirty="0" smtClean="0">
                <a:solidFill>
                  <a:srgbClr val="CCFFCC"/>
                </a:solidFill>
              </a:rPr>
              <a:t>правила «красной» строки по всем </a:t>
            </a:r>
            <a:r>
              <a:rPr lang="ru-RU" sz="2800" dirty="0" smtClean="0">
                <a:solidFill>
                  <a:srgbClr val="CCFFCC"/>
                </a:solidFill>
              </a:rPr>
              <a:t>предметам</a:t>
            </a:r>
          </a:p>
          <a:p>
            <a:r>
              <a:rPr lang="ru-RU" sz="2800" dirty="0" smtClean="0">
                <a:solidFill>
                  <a:srgbClr val="CCFFCC"/>
                </a:solidFill>
              </a:rPr>
              <a:t>Тетради для учащихся 0,1 классов и учащихся с умеренными нарушениями интеллекта подписываются только учителем, остальные классы согласно индивидуальным особенностям учащихся</a:t>
            </a:r>
            <a:endParaRPr lang="ru-RU" sz="2800" dirty="0">
              <a:solidFill>
                <a:srgbClr val="CC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6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FF"/>
                </a:solidFill>
              </a:rPr>
              <a:t>Требования к оформлению и ведению тетрадей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>
                <a:solidFill>
                  <a:srgbClr val="CCFFCC"/>
                </a:solidFill>
              </a:rPr>
              <a:t>Соблюдение правила «красной» строки по всем </a:t>
            </a:r>
            <a:r>
              <a:rPr lang="ru-RU" sz="2800" dirty="0" smtClean="0">
                <a:solidFill>
                  <a:srgbClr val="CCFFCC"/>
                </a:solidFill>
              </a:rPr>
              <a:t>предметам</a:t>
            </a:r>
          </a:p>
          <a:p>
            <a:pPr lvl="0"/>
            <a:r>
              <a:rPr lang="ru-RU" sz="2800" dirty="0">
                <a:solidFill>
                  <a:srgbClr val="CCFFCC"/>
                </a:solidFill>
              </a:rPr>
              <a:t>Тетрадь должна иметь поля, которые располагаются по внешнему краю страницы</a:t>
            </a:r>
          </a:p>
          <a:p>
            <a:pPr lvl="0"/>
            <a:r>
              <a:rPr lang="ru-RU" sz="2800" dirty="0">
                <a:solidFill>
                  <a:srgbClr val="CCFFCC"/>
                </a:solidFill>
              </a:rPr>
              <a:t>Записи в тетрадях учеником делаются ручкой, цвет пасты – синий или фиолетовый</a:t>
            </a:r>
          </a:p>
          <a:p>
            <a:pPr lvl="0"/>
            <a:r>
              <a:rPr lang="ru-RU" sz="2800" dirty="0">
                <a:solidFill>
                  <a:srgbClr val="CCFFCC"/>
                </a:solidFill>
              </a:rPr>
              <a:t>Обязательно записывается дата выполнения, вид работы (классная, </a:t>
            </a:r>
            <a:r>
              <a:rPr lang="ru-RU" sz="2800" dirty="0" smtClean="0">
                <a:solidFill>
                  <a:srgbClr val="CCFFCC"/>
                </a:solidFill>
              </a:rPr>
              <a:t>домашняя, проверочная, контрольная, </a:t>
            </a:r>
            <a:r>
              <a:rPr lang="ru-RU" sz="2800" dirty="0" err="1" smtClean="0">
                <a:solidFill>
                  <a:srgbClr val="CCFFCC"/>
                </a:solidFill>
              </a:rPr>
              <a:t>суммативное</a:t>
            </a:r>
            <a:r>
              <a:rPr lang="ru-RU" sz="2800" dirty="0" smtClean="0">
                <a:solidFill>
                  <a:srgbClr val="CCFFCC"/>
                </a:solidFill>
              </a:rPr>
              <a:t> оценивание за раздел «…», </a:t>
            </a:r>
            <a:r>
              <a:rPr lang="ru-RU" sz="2800" dirty="0" err="1" smtClean="0">
                <a:solidFill>
                  <a:srgbClr val="CCFFCC"/>
                </a:solidFill>
              </a:rPr>
              <a:t>суммативное</a:t>
            </a:r>
            <a:r>
              <a:rPr lang="ru-RU" sz="2800" dirty="0" smtClean="0">
                <a:solidFill>
                  <a:srgbClr val="CCFFCC"/>
                </a:solidFill>
              </a:rPr>
              <a:t> оценивание за 1 четверть, диктант </a:t>
            </a:r>
            <a:r>
              <a:rPr lang="ru-RU" dirty="0" smtClean="0">
                <a:solidFill>
                  <a:srgbClr val="CCFFCC"/>
                </a:solidFill>
              </a:rPr>
              <a:t>и др.)</a:t>
            </a:r>
            <a:endParaRPr lang="ru-RU" dirty="0">
              <a:solidFill>
                <a:srgbClr val="CCFFCC"/>
              </a:solidFill>
            </a:endParaRPr>
          </a:p>
          <a:p>
            <a:pPr lvl="0"/>
            <a:endParaRPr lang="ru-RU" dirty="0">
              <a:solidFill>
                <a:srgbClr val="CCFFCC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094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FF"/>
                </a:solidFill>
              </a:rPr>
              <a:t>Требования к оформлению и ведению тетрадей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>
                <a:solidFill>
                  <a:srgbClr val="CCFFCC"/>
                </a:solidFill>
              </a:rPr>
              <a:t>Дата </a:t>
            </a:r>
            <a:r>
              <a:rPr lang="ru-RU" sz="2800" dirty="0">
                <a:solidFill>
                  <a:srgbClr val="CCFFCC"/>
                </a:solidFill>
              </a:rPr>
              <a:t>выполнения </a:t>
            </a:r>
            <a:r>
              <a:rPr lang="ru-RU" sz="2800" dirty="0" smtClean="0">
                <a:solidFill>
                  <a:srgbClr val="CCFFCC"/>
                </a:solidFill>
              </a:rPr>
              <a:t>работы в 0, 1-4 классах, для учащихся, с умеренными нарушениями интеллекта 1-10 классах, в 5-10 классах по предметам «Русский язык», «Чтение и развитие речи», «Развитие речи и коммуникация» записывается словами в именительном падеже. </a:t>
            </a:r>
          </a:p>
          <a:p>
            <a:pPr lvl="0"/>
            <a:r>
              <a:rPr lang="ru-RU" sz="2800" dirty="0" smtClean="0">
                <a:solidFill>
                  <a:srgbClr val="CCFFCC"/>
                </a:solidFill>
              </a:rPr>
              <a:t>Дата выполнения работы в 5-10 классах по остальным предметам для учащихся с легкими нарушениями интеллекта дата урока записывается на полях цифрами.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6985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Химия квадрат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Химия квадрат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Химия квадрат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952</Words>
  <Application>Microsoft Office PowerPoint</Application>
  <PresentationFormat>Произвольный</PresentationFormat>
  <Paragraphs>125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Тема Office</vt:lpstr>
      <vt:lpstr>Химия квадрат</vt:lpstr>
      <vt:lpstr>1_Химия квадрат</vt:lpstr>
      <vt:lpstr>2_Химия квадрат</vt:lpstr>
      <vt:lpstr>КГУ «Рудненская специальная школа для детей с особыми образовательными потребностями» Управления образования акимата Костанайской области</vt:lpstr>
      <vt:lpstr>Положение о ведении и проверке тетрадей (рассмотренное и утвержденное на заседании педсовета №1 от 26.08.2019г.)</vt:lpstr>
      <vt:lpstr>Количество и назначение ученических тетрадей</vt:lpstr>
      <vt:lpstr>Порядок проверки тетрадей</vt:lpstr>
      <vt:lpstr>Подпись тетради </vt:lpstr>
      <vt:lpstr>Подпись тетради </vt:lpstr>
      <vt:lpstr>Требования к оформлению и ведению тетрадей</vt:lpstr>
      <vt:lpstr>Требования к оформлению и ведению тетрадей</vt:lpstr>
      <vt:lpstr>Требования к оформлению и ведению тетрадей</vt:lpstr>
      <vt:lpstr>Требования к оформлению и ведению тетрадей</vt:lpstr>
      <vt:lpstr>Требования к оформлению и ведению тетрадей</vt:lpstr>
      <vt:lpstr>Порядок проверки тетрадей</vt:lpstr>
      <vt:lpstr>Оценивание работ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педагогов по составлению среднесрочного (календарно-тематического) планирования</dc:title>
  <dc:creator>user</dc:creator>
  <cp:lastModifiedBy>3</cp:lastModifiedBy>
  <cp:revision>34</cp:revision>
  <dcterms:created xsi:type="dcterms:W3CDTF">2022-08-31T15:17:41Z</dcterms:created>
  <dcterms:modified xsi:type="dcterms:W3CDTF">2022-10-14T10:52:42Z</dcterms:modified>
</cp:coreProperties>
</file>