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8"/>
  </p:notesMasterIdLst>
  <p:sldIdLst>
    <p:sldId id="256" r:id="rId3"/>
    <p:sldId id="269" r:id="rId4"/>
    <p:sldId id="268" r:id="rId5"/>
    <p:sldId id="267" r:id="rId6"/>
    <p:sldId id="266" r:id="rId7"/>
    <p:sldId id="271" r:id="rId8"/>
    <p:sldId id="265" r:id="rId9"/>
    <p:sldId id="272" r:id="rId10"/>
    <p:sldId id="264" r:id="rId11"/>
    <p:sldId id="263" r:id="rId12"/>
    <p:sldId id="273" r:id="rId13"/>
    <p:sldId id="270" r:id="rId14"/>
    <p:sldId id="262" r:id="rId15"/>
    <p:sldId id="261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0C96A-52BA-499A-AA5A-89EA07A622EB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E825F-BE99-487A-8AB0-F01B9B8DF2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5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E825F-BE99-487A-8AB0-F01B9B8DF20B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3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60648"/>
            <a:ext cx="80648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Родительский час-лекторий</a:t>
            </a:r>
          </a:p>
          <a:p>
            <a:pPr algn="ctr"/>
            <a:r>
              <a:rPr lang="ru-RU" sz="4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44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«Общение с ребенком.</a:t>
            </a:r>
          </a:p>
          <a:p>
            <a:pPr algn="ctr"/>
            <a:r>
              <a:rPr lang="ru-RU" sz="4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Профилактика семейного насилия»</a:t>
            </a:r>
            <a:endParaRPr lang="ru-RU" sz="4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1027" name="Picture 3" descr="C:\Users\ВИКТОР\Desktop\Педагог-психолог 2017-2018\сентябрь\Лекторий 20.09.2017\19829_comm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133" y="2350151"/>
            <a:ext cx="2664296" cy="376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4849" y="6186069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Нурумбаева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Д.А.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насилие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Распознать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насилие очень трудно. Во-первых, свидетельства бывают очень редко, во-вторых, насильник всегда отрицает факт насилия. Поэтому огромное значение для диагностики имеет слово ребёнка. Чаще всего дети не хотят говорить.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</a:t>
            </a:r>
            <a:r>
              <a:rPr lang="ru-RU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молчания несколько: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запугивали.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стыдится говорить об этом.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убедили хранить «секрет».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считает себя виноватым но всем.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убедили, что такие отношения нормальны, и это происходит со всеми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C:\Users\EduQwest.DESKTOP-B4H4M2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57553"/>
            <a:ext cx="3672408" cy="22887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6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40871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5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знать, что: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Жертвами насилия могут быть как девочки, так и мальчики.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 может совершаться в отношении детей всех возрастов, включая и детей до 1 года.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85-98% случаев дети знакомы с насильником. И не просто знакомы, а часто испытывают к нему чувство любви и доверия.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насилие происходит в доме жертвы, либо в доме насильника.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Насильником может быть человек любого возраста, любой расы и любого социального положения.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насилие ничего общего не имеет со страстью, это проблема власти.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Защитить детей от сексуального насилия - одна из главных задач родителей.</a:t>
            </a:r>
          </a:p>
          <a:p>
            <a:pPr algn="ctr"/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9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</a:t>
            </a:r>
            <a:r>
              <a:rPr lang="ru-RU" sz="29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родителям:</a:t>
            </a:r>
          </a:p>
          <a:p>
            <a:pPr algn="ctr"/>
            <a:r>
              <a:rPr lang="ru-RU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Нужно серьезно насторожиться, если ребёнок сам говорит о насилии. Дети крайне редко сочиняют такие вещи, и, если он говорит об этом, скорее всего он говорит правду. Также о возможном насилии могут сообщить соседи, родственники и другие люди.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56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60648"/>
            <a:ext cx="8069520" cy="4896544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Запомните правило «три К», всегда знайте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Куда пошел ваш 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 пошел с ним </a:t>
            </a: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он должен 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C:\Users\EduQwest.DESKTOP-B4H4M2D\Desktop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68927"/>
            <a:ext cx="4320480" cy="2901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EduQwest.DESKTOP-B4H4M2D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20" y="4194436"/>
            <a:ext cx="4159856" cy="24503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9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71296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ПОХИЩЕНИЕ детей. </a:t>
            </a:r>
            <a:endParaRPr lang="ru-RU" sz="2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Нет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дня, чтобы с экранов телевизора не звучала информация, что то в одном, то в другом населенном пункте пропал ребенок.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Неустроенность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неблагополучная обстановка дома.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 воспитание на низком уровне.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организован досуг.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общаться.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несостоятельность и занятость родителей.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телевидения, интернетовских сайтов на психику ребёнка.</a:t>
            </a: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группу риска родителей входят: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которые сами подвергались насилию в детстве;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которые страдают психическими расстройствами (депрессия, шизофрения);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злоупотребляющие алкоголем и наркотиками;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испытывающие экономические и социальные трудности;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матери (до 18 лет);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 со сложным психологическим климатом.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ВИКТОР\Desktop\Педагог-психолог 2017-2018\сентябрь\Лекторий 20.09.2017\5413a1f53dbb50a47d6d78052cf786a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36712"/>
            <a:ext cx="2324424" cy="17417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EduQwest.DESKTOP-B4H4M2D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380" y="4505325"/>
            <a:ext cx="1943100" cy="23526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8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Перед тем,  как взяться за ремень или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нанося ребенку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оскорбления: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Остановитесь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проанализируйте, отчего ваш ребе­нок ведет себя так, как вам не хочется. Не действуйте сго­ряча!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требуете ли вы от ребенка слишком многого.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может быть, поступок ребенка, за кото­рый вы его наказываете, - это сигнал тревоги, говорящий, что ребенок попал в трудную ситуацию.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вы можете помочь своему ребенку, под­держать его, не прибегая к физическому наказанию.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>
              <a:solidFill>
                <a:srgbClr val="FF0000"/>
              </a:solidFill>
            </a:endParaRPr>
          </a:p>
          <a:p>
            <a:pPr lvl="0" algn="ctr"/>
            <a:r>
              <a:rPr lang="ru-RU" sz="2800" b="1" dirty="0" smtClean="0">
                <a:solidFill>
                  <a:srgbClr val="FFFF00"/>
                </a:solidFill>
              </a:rPr>
              <a:t>Не </a:t>
            </a:r>
            <a:r>
              <a:rPr lang="ru-RU" sz="2800" b="1" dirty="0">
                <a:solidFill>
                  <a:srgbClr val="FFFF00"/>
                </a:solidFill>
              </a:rPr>
              <a:t>пытайтесь сделать из ребёнка самого-самого.</a:t>
            </a:r>
          </a:p>
          <a:p>
            <a:pPr lvl="0" algn="ctr"/>
            <a:r>
              <a:rPr lang="ru-RU" sz="2800" b="1" dirty="0">
                <a:solidFill>
                  <a:srgbClr val="FFFF00"/>
                </a:solidFill>
              </a:rPr>
              <a:t>Не сравнивайте вслух ребёнка с другими детьми.</a:t>
            </a:r>
          </a:p>
          <a:p>
            <a:pPr lvl="0" algn="ctr"/>
            <a:r>
              <a:rPr lang="ru-RU" sz="2800" b="1" dirty="0">
                <a:solidFill>
                  <a:srgbClr val="FFFF00"/>
                </a:solidFill>
              </a:rPr>
              <a:t>Избегайте свидетелей</a:t>
            </a:r>
            <a:r>
              <a:rPr lang="ru-RU" sz="2800" b="1" i="1" dirty="0">
                <a:solidFill>
                  <a:srgbClr val="FFFF00"/>
                </a:solidFill>
              </a:rPr>
              <a:t>.</a:t>
            </a:r>
            <a:endParaRPr lang="ru-RU" sz="2800" b="1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08720"/>
            <a:ext cx="770485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Любой вид жестокого обращения с детьми нарушает физическое и психическое здоровье ребенка, мешает его полноценному развитию.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utoShape 2" descr="Психологическое насилие над ребенком — ОБУ «ЦСЗН по Елецкому району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EduQwest.DESKTOP-B4H4M2D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913" y="4365104"/>
            <a:ext cx="3746155" cy="2492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4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20688"/>
            <a:ext cx="79208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с детьми (насилие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любое поведение по отношении к ребёнку, которое нарушает его физическое или психическое благополучие, ставя под угрозу состояние его здоровья и развития.</a:t>
            </a:r>
          </a:p>
          <a:p>
            <a:endParaRPr lang="ru-RU" dirty="0"/>
          </a:p>
        </p:txBody>
      </p:sp>
      <p:pic>
        <p:nvPicPr>
          <p:cNvPr id="2051" name="Picture 3" descr="C:\Users\ВИКТОР\Desktop\Педагог-психолог 2017-2018\сентябрь\Лекторий 20.09.2017\82555_590x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5619750" cy="3533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8439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мы делаем все, чтобы обезопасить 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защитить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детей. Но отовсюду приходит огорчительно много сообщений о том, что детей избивают и насилуют, над ними издеваются и бросают их без помощи.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Наказание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еще остается самой распространенной формой воздействия, основанной на страхе перед болью, возможностью оказаться в неловком положении перед родными, друзьями, боязнью быть отвергнутым.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статистики ежегодно 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женщин погибает от рук супруга,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49%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разного возраста становятся жертвами насильственных преступлений.  Каждый год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детей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избиваются родителями,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становятся инвалидами в результате совершения против них преступлений.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EduQwest.DESKTOP-B4H4M2D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95553"/>
            <a:ext cx="3600400" cy="2022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EduQwest.DESKTOP-B4H4M2D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19" y="4854636"/>
            <a:ext cx="3233733" cy="190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4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666" y="0"/>
            <a:ext cx="882299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четыре основных формы жестокого обращения с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(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психологическое) насилие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насилие.</a:t>
            </a:r>
          </a:p>
          <a:p>
            <a:pPr lvl="0" algn="ctr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r">
              <a:buFont typeface="Wingdings" panose="05000000000000000000" pitchFamily="2" charset="2"/>
              <a:buChar char="Ø"/>
            </a:pP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r">
              <a:buFont typeface="Wingdings" panose="05000000000000000000" pitchFamily="2" charset="2"/>
              <a:buChar char="Ø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r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r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r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Пренебрежение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(заброшенность, беспризорность).</a:t>
            </a:r>
          </a:p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3074" name="Picture 2" descr="C:\Users\ВИКТОР\Desktop\Педагог-психолог 2017-2018\сентябрь\Лекторий 20.09.2017\pic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3" y="1412776"/>
            <a:ext cx="3165619" cy="1986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ВИКТОР\Desktop\Педагог-психолог 2017-2018\сентябрь\Лекторий 20.09.2017\Mother-smacking-her-daugh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382" y="1134200"/>
            <a:ext cx="2558300" cy="33029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ВИКТОР\Desktop\Педагог-психолог 2017-2018\сентябрь\Лекторий 20.09.2017\5558531796_e9ec7d2058_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102" y="2406214"/>
            <a:ext cx="2540901" cy="33443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ВИКТОР\Desktop\Педагог-психолог 2017-2018\сентябрь\Лекторий 20.09.2017\77126_html_mfc9d93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32" y="3432824"/>
            <a:ext cx="2448272" cy="30232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76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188" y="332656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любое неслучайное нанесение телесных повреждений ребёнку в возрасте до 18 лет родителем или лицом, осуществляющим опеку. К физическому насилию относят также случаи, когда родители умышленно не предотвращают возможности причинении телесных повреждений.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детьми может иметь различную природу. Бывает как бы вынужденным С первого взгляда семья благополучная, но родители не справляются с ребёнком, "вынуждены" прибегать к физическим наказаниям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EduQwest.DESKTOP-B4H4M2D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58" y="4090780"/>
            <a:ext cx="4117024" cy="27396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duQwest.DESKTOP-B4H4M2D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681" y="4118308"/>
            <a:ext cx="4540265" cy="25510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4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640960" cy="6336704"/>
          </a:xfrm>
        </p:spPr>
        <p:txBody>
          <a:bodyPr>
            <a:noAutofit/>
          </a:bodyPr>
          <a:lstStyle/>
          <a:p>
            <a:pPr algn="ctr"/>
            <a:r>
              <a:rPr lang="ru-RU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и поведенческие реакции у ребёнка: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Ощущает тревогу в общении с взрослыми.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Испытывает чувство вины.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крайние формы поведения; или агрессивность, или нежелание общаться.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Боится родителей.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Боится идти домой.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Жалуется, что родители бьют.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смотрит в одну точку, ничего не видя вокруг.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Болезненно реагирует на плач других.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ведет себя чрезмерно по-взрослому.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Пытается манипулировать другими, чтобы привлечь к себе внимание.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низкую самооценку.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Необъяснимые изменения в поведении (прежде жизнерадостный ребёнок - теперь постоянно грустен, задумчив, замкнут).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Побег из дома.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Ношение неподходящей к погодным условиям одежды (чтобы скрыть кровоподтеки).</a:t>
            </a:r>
          </a:p>
          <a:p>
            <a:endParaRPr lang="ru-RU" sz="1800" dirty="0">
              <a:solidFill>
                <a:srgbClr val="FF0000"/>
              </a:solidFill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6664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  <a:alpha val="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Эмоционально-психологическое насилие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Всем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давно известно, что нехватка некоторых продуктов, витаминов и т. д. в раннем детстве может вызвать физические недостатки в зрелом возрасте, даже если вредных последствий сразу не видно. Но не все знают, что то же самое бывает с психическим развитием ребёнка. Когда не удовлетворяются определённые потребности, последствиями могут быть. длительные психологические дефекты.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Эмоциональное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насилие, несмотря на то, что кажется этот вид насилия наиболее легким, на самом деле оставляет иногда более глубокий след в жизни человека, чем остальные. Заживают раны и затягиваются рубцы, полученные в результате физического насилия, вылечиваются заболевания, полученные после сексуального злоупотребления, но раны в душе, нарушения психики и болезненные вспышки воспоминаний мучают ребёнка еще долгие годы.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Дети, пережившие позор и унижение в семье, как правило, точно так же будут вести себя со своими собственными детьми. Причины этого кроются в том, что они просто не имеют другого опыта общения между детьми и взрослыми. Чувства, с которыми ребенок придет во взрослый мир, будут ограничены; такие люди не способны на нежность, любовь 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41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EduQwest.DESKTOP-B4H4M2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" y="-8682"/>
            <a:ext cx="9170729" cy="386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8" y="3356991"/>
            <a:ext cx="9170728" cy="3509887"/>
          </a:xfrm>
          <a:solidFill>
            <a:srgbClr val="C00000"/>
          </a:solidFill>
        </p:spPr>
        <p:txBody>
          <a:bodyPr>
            <a:normAutofit fontScale="85000" lnSpcReduction="20000"/>
          </a:bodyPr>
          <a:lstStyle/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самооценка;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высокая тревожность;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агрессии;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 по отношению к другим детям или животным;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замкнутость, отстраненность; угнетенное состояние, депрессия.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часто становится мишенью для издевательств со стороны других детей;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никому не доверяет;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умеет заводить друзей и поддерживать отношения;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дети избегают общения с ним и т.п.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8515"/>
            <a:ext cx="8496944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и поведенческие реакции:</a:t>
            </a:r>
            <a:endParaRPr lang="ru-RU" sz="20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Когда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неправильного, несоответствующего возрасту питания ребёнок или не прибавляет в весе, или наоборот выглядит очень толстым. Может быстро прибавлять в весе, пока находится в больнице.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Очень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бледный, анемичный ребёнок. Родители не следят за тем, чтобы ребёнок получал все витамины и необходимые для его развития продукты.</a:t>
            </a:r>
          </a:p>
          <a:p>
            <a:pPr lvl="0"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Жадно ест, когда предлагают.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Опрелости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детей, постоянно грязный ребёнок. Ребёнку не меняют нижнее белье, не моют его, не выполняют элементарные гигиенические требования.</a:t>
            </a:r>
          </a:p>
          <a:p>
            <a:pPr lvl="0"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одет не по погоде. В холодную погоду ребёнок ходит без теплой одежды и обуви.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отсутствие денег на карманные расходы;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часто голоден, у него дома нет игрушек;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часто опаздывает или отсутствует на занятиях (вследствие принужден работать или попрошайничать);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одежда ребенка не соответствует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погодным условиям и т.п.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229</TotalTime>
  <Words>415</Words>
  <Application>Microsoft Office PowerPoint</Application>
  <PresentationFormat>Экран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Углы</vt:lpstr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</dc:creator>
  <cp:lastModifiedBy>EduQwest</cp:lastModifiedBy>
  <cp:revision>25</cp:revision>
  <dcterms:created xsi:type="dcterms:W3CDTF">2017-09-24T12:50:43Z</dcterms:created>
  <dcterms:modified xsi:type="dcterms:W3CDTF">2020-11-19T05:43:47Z</dcterms:modified>
</cp:coreProperties>
</file>